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9" r:id="rId2"/>
    <p:sldId id="287" r:id="rId3"/>
    <p:sldId id="257" r:id="rId4"/>
    <p:sldId id="258" r:id="rId5"/>
    <p:sldId id="259" r:id="rId6"/>
    <p:sldId id="267" r:id="rId7"/>
    <p:sldId id="268" r:id="rId8"/>
    <p:sldId id="269" r:id="rId9"/>
    <p:sldId id="270" r:id="rId10"/>
    <p:sldId id="271" r:id="rId11"/>
    <p:sldId id="272" r:id="rId12"/>
    <p:sldId id="285" r:id="rId13"/>
    <p:sldId id="274" r:id="rId14"/>
    <p:sldId id="276" r:id="rId15"/>
    <p:sldId id="275" r:id="rId16"/>
    <p:sldId id="286" r:id="rId17"/>
    <p:sldId id="277" r:id="rId18"/>
    <p:sldId id="278" r:id="rId19"/>
    <p:sldId id="279" r:id="rId20"/>
    <p:sldId id="280" r:id="rId21"/>
    <p:sldId id="281" r:id="rId22"/>
    <p:sldId id="282" r:id="rId23"/>
    <p:sldId id="283" r:id="rId24"/>
    <p:sldId id="261" r:id="rId25"/>
    <p:sldId id="264" r:id="rId26"/>
    <p:sldId id="288" r:id="rId27"/>
    <p:sldId id="263" r:id="rId28"/>
    <p:sldId id="266" r:id="rId29"/>
  </p:sldIdLst>
  <p:sldSz cx="18288000" cy="10287000"/>
  <p:notesSz cx="6858000" cy="9144000"/>
  <p:embeddedFontLst>
    <p:embeddedFont>
      <p:font typeface="Bahnschrift" panose="020B0502040204020203" pitchFamily="34" charset="0"/>
      <p:regular r:id="rId30"/>
      <p:bold r:id="rId31"/>
    </p:embeddedFont>
    <p:embeddedFont>
      <p:font typeface="Bahnschrift SemiBold" panose="020B0502040204020203" pitchFamily="34" charset="0"/>
      <p:bold r:id="rId32"/>
    </p:embeddedFont>
    <p:embeddedFont>
      <p:font typeface="Comic Sans MS" panose="030F0702030302020204" pitchFamily="66"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High Tower Text" panose="02040502050506030303" pitchFamily="18" charset="0"/>
      <p:regular r:id="rId41"/>
      <p:italic r:id="rId42"/>
    </p:embeddedFont>
    <p:embeddedFont>
      <p:font typeface="Lucida Sans" panose="020B0602030504020204" pitchFamily="34" charset="0"/>
      <p:regular r:id="rId43"/>
      <p:bold r:id="rId44"/>
      <p:italic r:id="rId45"/>
      <p:boldItalic r:id="rId46"/>
    </p:embeddedFont>
    <p:embeddedFont>
      <p:font typeface="Perpetua Titling MT" panose="02020502060505020804" pitchFamily="18" charset="0"/>
      <p:regular r:id="rId47"/>
      <p:bold r:id="rId48"/>
    </p:embeddedFont>
    <p:embeddedFont>
      <p:font typeface="Raleway Medium" pitchFamily="2" charset="0"/>
      <p:regular r:id="rId49"/>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10EF78-88CE-4A05-BC26-5A37349EC10D}">
          <p14:sldIdLst>
            <p14:sldId id="289"/>
            <p14:sldId id="287"/>
            <p14:sldId id="257"/>
            <p14:sldId id="258"/>
            <p14:sldId id="259"/>
            <p14:sldId id="267"/>
            <p14:sldId id="268"/>
            <p14:sldId id="269"/>
            <p14:sldId id="270"/>
            <p14:sldId id="271"/>
            <p14:sldId id="272"/>
            <p14:sldId id="285"/>
            <p14:sldId id="274"/>
            <p14:sldId id="276"/>
            <p14:sldId id="275"/>
            <p14:sldId id="286"/>
            <p14:sldId id="277"/>
            <p14:sldId id="278"/>
            <p14:sldId id="279"/>
            <p14:sldId id="280"/>
            <p14:sldId id="281"/>
            <p14:sldId id="282"/>
            <p14:sldId id="283"/>
            <p14:sldId id="261"/>
            <p14:sldId id="264"/>
            <p14:sldId id="288"/>
            <p14:sldId id="263"/>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4C"/>
    <a:srgbClr val="20B48C"/>
    <a:srgbClr val="A9DFD0"/>
    <a:srgbClr val="D6A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test1_Project.xl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[test1_Project.xls.xlsx]statewise Loan status!statewise loan status</c:name>
    <c:fmtId val="29"/>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'statewise Loan status'!$B$7</c:f>
              <c:strCache>
                <c:ptCount val="1"/>
                <c:pt idx="0">
                  <c:v>Total</c:v>
                </c:pt>
              </c:strCache>
            </c:strRef>
          </c:tx>
          <c:spPr>
            <a:ln w="28575" cap="rnd">
              <a:solidFill>
                <a:schemeClr val="tx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'statewise Loan status'!$A$8:$A$58</c:f>
              <c:strCache>
                <c:ptCount val="50"/>
                <c:pt idx="0">
                  <c:v>AK</c:v>
                </c:pt>
                <c:pt idx="1">
                  <c:v>AL</c:v>
                </c:pt>
                <c:pt idx="2">
                  <c:v>AR</c:v>
                </c:pt>
                <c:pt idx="3">
                  <c:v>AZ</c:v>
                </c:pt>
                <c:pt idx="4">
                  <c:v>CA</c:v>
                </c:pt>
                <c:pt idx="5">
                  <c:v>CO</c:v>
                </c:pt>
                <c:pt idx="6">
                  <c:v>CT</c:v>
                </c:pt>
                <c:pt idx="7">
                  <c:v>DC</c:v>
                </c:pt>
                <c:pt idx="8">
                  <c:v>DE</c:v>
                </c:pt>
                <c:pt idx="9">
                  <c:v>FL</c:v>
                </c:pt>
                <c:pt idx="10">
                  <c:v>GA</c:v>
                </c:pt>
                <c:pt idx="11">
                  <c:v>HI</c:v>
                </c:pt>
                <c:pt idx="12">
                  <c:v>IA</c:v>
                </c:pt>
                <c:pt idx="13">
                  <c:v>ID</c:v>
                </c:pt>
                <c:pt idx="14">
                  <c:v>IL</c:v>
                </c:pt>
                <c:pt idx="15">
                  <c:v>IN</c:v>
                </c:pt>
                <c:pt idx="16">
                  <c:v>KS</c:v>
                </c:pt>
                <c:pt idx="17">
                  <c:v>KY</c:v>
                </c:pt>
                <c:pt idx="18">
                  <c:v>LA</c:v>
                </c:pt>
                <c:pt idx="19">
                  <c:v>MA</c:v>
                </c:pt>
                <c:pt idx="20">
                  <c:v>MD</c:v>
                </c:pt>
                <c:pt idx="21">
                  <c:v>ME</c:v>
                </c:pt>
                <c:pt idx="22">
                  <c:v>MI</c:v>
                </c:pt>
                <c:pt idx="23">
                  <c:v>MN</c:v>
                </c:pt>
                <c:pt idx="24">
                  <c:v>MO</c:v>
                </c:pt>
                <c:pt idx="25">
                  <c:v>MS</c:v>
                </c:pt>
                <c:pt idx="26">
                  <c:v>MT</c:v>
                </c:pt>
                <c:pt idx="27">
                  <c:v>NC</c:v>
                </c:pt>
                <c:pt idx="28">
                  <c:v>NE</c:v>
                </c:pt>
                <c:pt idx="29">
                  <c:v>NH</c:v>
                </c:pt>
                <c:pt idx="30">
                  <c:v>NJ</c:v>
                </c:pt>
                <c:pt idx="31">
                  <c:v>NM</c:v>
                </c:pt>
                <c:pt idx="32">
                  <c:v>NV</c:v>
                </c:pt>
                <c:pt idx="33">
                  <c:v>NY</c:v>
                </c:pt>
                <c:pt idx="34">
                  <c:v>OH</c:v>
                </c:pt>
                <c:pt idx="35">
                  <c:v>OK</c:v>
                </c:pt>
                <c:pt idx="36">
                  <c:v>OR</c:v>
                </c:pt>
                <c:pt idx="37">
                  <c:v>PA</c:v>
                </c:pt>
                <c:pt idx="38">
                  <c:v>RI</c:v>
                </c:pt>
                <c:pt idx="39">
                  <c:v>SC</c:v>
                </c:pt>
                <c:pt idx="40">
                  <c:v>SD</c:v>
                </c:pt>
                <c:pt idx="41">
                  <c:v>TN</c:v>
                </c:pt>
                <c:pt idx="42">
                  <c:v>TX</c:v>
                </c:pt>
                <c:pt idx="43">
                  <c:v>UT</c:v>
                </c:pt>
                <c:pt idx="44">
                  <c:v>VA</c:v>
                </c:pt>
                <c:pt idx="45">
                  <c:v>VT</c:v>
                </c:pt>
                <c:pt idx="46">
                  <c:v>WA</c:v>
                </c:pt>
                <c:pt idx="47">
                  <c:v>WI</c:v>
                </c:pt>
                <c:pt idx="48">
                  <c:v>WV</c:v>
                </c:pt>
                <c:pt idx="49">
                  <c:v>WY</c:v>
                </c:pt>
              </c:strCache>
            </c:strRef>
          </c:cat>
          <c:val>
            <c:numRef>
              <c:f>'statewise Loan status'!$B$8:$B$58</c:f>
              <c:numCache>
                <c:formatCode>General</c:formatCode>
                <c:ptCount val="50"/>
                <c:pt idx="0">
                  <c:v>80</c:v>
                </c:pt>
                <c:pt idx="1">
                  <c:v>452</c:v>
                </c:pt>
                <c:pt idx="2">
                  <c:v>245</c:v>
                </c:pt>
                <c:pt idx="3">
                  <c:v>879</c:v>
                </c:pt>
                <c:pt idx="4">
                  <c:v>7099</c:v>
                </c:pt>
                <c:pt idx="5">
                  <c:v>792</c:v>
                </c:pt>
                <c:pt idx="6">
                  <c:v>751</c:v>
                </c:pt>
                <c:pt idx="7">
                  <c:v>214</c:v>
                </c:pt>
                <c:pt idx="8">
                  <c:v>114</c:v>
                </c:pt>
                <c:pt idx="9">
                  <c:v>2866</c:v>
                </c:pt>
                <c:pt idx="10">
                  <c:v>1398</c:v>
                </c:pt>
                <c:pt idx="11">
                  <c:v>174</c:v>
                </c:pt>
                <c:pt idx="12">
                  <c:v>5</c:v>
                </c:pt>
                <c:pt idx="13">
                  <c:v>6</c:v>
                </c:pt>
                <c:pt idx="14">
                  <c:v>1525</c:v>
                </c:pt>
                <c:pt idx="15">
                  <c:v>9</c:v>
                </c:pt>
                <c:pt idx="16">
                  <c:v>271</c:v>
                </c:pt>
                <c:pt idx="17">
                  <c:v>325</c:v>
                </c:pt>
                <c:pt idx="18">
                  <c:v>436</c:v>
                </c:pt>
                <c:pt idx="19">
                  <c:v>1340</c:v>
                </c:pt>
                <c:pt idx="20">
                  <c:v>1049</c:v>
                </c:pt>
                <c:pt idx="21">
                  <c:v>3</c:v>
                </c:pt>
                <c:pt idx="22">
                  <c:v>720</c:v>
                </c:pt>
                <c:pt idx="23">
                  <c:v>615</c:v>
                </c:pt>
                <c:pt idx="24">
                  <c:v>686</c:v>
                </c:pt>
                <c:pt idx="25">
                  <c:v>19</c:v>
                </c:pt>
                <c:pt idx="26">
                  <c:v>85</c:v>
                </c:pt>
                <c:pt idx="27">
                  <c:v>788</c:v>
                </c:pt>
                <c:pt idx="28">
                  <c:v>5</c:v>
                </c:pt>
                <c:pt idx="29">
                  <c:v>171</c:v>
                </c:pt>
                <c:pt idx="30">
                  <c:v>1850</c:v>
                </c:pt>
                <c:pt idx="31">
                  <c:v>189</c:v>
                </c:pt>
                <c:pt idx="32">
                  <c:v>497</c:v>
                </c:pt>
                <c:pt idx="33">
                  <c:v>3812</c:v>
                </c:pt>
                <c:pt idx="34">
                  <c:v>1223</c:v>
                </c:pt>
                <c:pt idx="35">
                  <c:v>299</c:v>
                </c:pt>
                <c:pt idx="36">
                  <c:v>451</c:v>
                </c:pt>
                <c:pt idx="37">
                  <c:v>1517</c:v>
                </c:pt>
                <c:pt idx="38">
                  <c:v>198</c:v>
                </c:pt>
                <c:pt idx="39">
                  <c:v>472</c:v>
                </c:pt>
                <c:pt idx="40">
                  <c:v>64</c:v>
                </c:pt>
                <c:pt idx="41">
                  <c:v>17</c:v>
                </c:pt>
                <c:pt idx="42">
                  <c:v>2727</c:v>
                </c:pt>
                <c:pt idx="43">
                  <c:v>258</c:v>
                </c:pt>
                <c:pt idx="44">
                  <c:v>1407</c:v>
                </c:pt>
                <c:pt idx="45">
                  <c:v>54</c:v>
                </c:pt>
                <c:pt idx="46">
                  <c:v>840</c:v>
                </c:pt>
                <c:pt idx="47">
                  <c:v>460</c:v>
                </c:pt>
                <c:pt idx="48">
                  <c:v>177</c:v>
                </c:pt>
                <c:pt idx="49">
                  <c:v>83</c:v>
                </c:pt>
              </c:numCache>
            </c:numRef>
          </c:val>
          <c:smooth val="0"/>
          <c:extLst>
            <c:ext xmlns:c16="http://schemas.microsoft.com/office/drawing/2014/chart" uri="{C3380CC4-5D6E-409C-BE32-E72D297353CC}">
              <c16:uniqueId val="{00000000-26E0-45CD-862B-1051018E6A28}"/>
            </c:ext>
          </c:extLst>
        </c:ser>
        <c:dLbls>
          <c:showLegendKey val="0"/>
          <c:showVal val="0"/>
          <c:showCatName val="0"/>
          <c:showSerName val="0"/>
          <c:showPercent val="0"/>
          <c:showBubbleSize val="0"/>
        </c:dLbls>
        <c:marker val="1"/>
        <c:smooth val="0"/>
        <c:axId val="588342095"/>
        <c:axId val="588343535"/>
      </c:lineChart>
      <c:catAx>
        <c:axId val="5883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88343535"/>
        <c:crosses val="autoZero"/>
        <c:auto val="1"/>
        <c:lblAlgn val="ctr"/>
        <c:lblOffset val="100"/>
        <c:noMultiLvlLbl val="0"/>
      </c:catAx>
      <c:valAx>
        <c:axId val="5883435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88342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alpha val="99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17874-F3B4-60FB-B3E3-A4BB8B086125}"/>
              </a:ext>
            </a:extLst>
          </p:cNvPr>
          <p:cNvGrpSpPr/>
          <p:nvPr/>
        </p:nvGrpSpPr>
        <p:grpSpPr>
          <a:xfrm>
            <a:off x="-1292145" y="-576725"/>
            <a:ext cx="10740945" cy="10425476"/>
            <a:chOff x="-1292145" y="-576725"/>
            <a:chExt cx="10740945" cy="10425476"/>
          </a:xfrm>
        </p:grpSpPr>
        <p:sp>
          <p:nvSpPr>
            <p:cNvPr id="9" name="Rectangle 8">
              <a:extLst>
                <a:ext uri="{FF2B5EF4-FFF2-40B4-BE49-F238E27FC236}">
                  <a16:creationId xmlns:a16="http://schemas.microsoft.com/office/drawing/2014/main" id="{FE450852-AA01-6713-E70D-FAB54797DE7E}"/>
                </a:ext>
              </a:extLst>
            </p:cNvPr>
            <p:cNvSpPr/>
            <p:nvPr/>
          </p:nvSpPr>
          <p:spPr>
            <a:xfrm rot="2773426">
              <a:off x="-1144826" y="-724044"/>
              <a:ext cx="10425476" cy="10720114"/>
            </a:xfrm>
            <a:prstGeom prst="rect">
              <a:avLst/>
            </a:prstGeom>
            <a:gradFill>
              <a:gsLst>
                <a:gs pos="0">
                  <a:schemeClr val="accent5">
                    <a:lumMod val="5000"/>
                    <a:lumOff val="95000"/>
                    <a:alpha val="99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1A2B07D-C18C-224D-6447-04ED14419381}"/>
                </a:ext>
              </a:extLst>
            </p:cNvPr>
            <p:cNvSpPr txBox="1"/>
            <p:nvPr/>
          </p:nvSpPr>
          <p:spPr>
            <a:xfrm>
              <a:off x="762000" y="966441"/>
              <a:ext cx="8686800" cy="4108369"/>
            </a:xfrm>
            <a:prstGeom prst="rect">
              <a:avLst/>
            </a:prstGeom>
            <a:noFill/>
          </p:spPr>
          <p:txBody>
            <a:bodyPr wrap="square">
              <a:spAutoFit/>
            </a:bodyPr>
            <a:lstStyle/>
            <a:p>
              <a:pPr marL="0" marR="0" lvl="1" indent="0" algn="l" defTabSz="914400" rtl="0" eaLnBrk="1" fontAlgn="auto" latinLnBrk="0" hangingPunct="1">
                <a:lnSpc>
                  <a:spcPts val="7777"/>
                </a:lnSpc>
                <a:spcBef>
                  <a:spcPts val="0"/>
                </a:spcBef>
                <a:spcAft>
                  <a:spcPts val="0"/>
                </a:spcAft>
                <a:buClrTx/>
                <a:buSzTx/>
                <a:buFontTx/>
                <a:buNone/>
                <a:tabLst/>
                <a:defRPr/>
              </a:pPr>
              <a:r>
                <a:rPr kumimoji="0" lang="en-US" sz="8641" b="1" i="0" u="none" strike="noStrike" kern="1200" cap="none" spc="-397" normalizeH="0" baseline="0" noProof="0" dirty="0">
                  <a:ln>
                    <a:noFill/>
                  </a:ln>
                  <a:solidFill>
                    <a:srgbClr val="00694C"/>
                  </a:solidFill>
                  <a:effectLst/>
                  <a:uLnTx/>
                  <a:uFillTx/>
                  <a:latin typeface="Raleway Medium"/>
                  <a:ea typeface="Raleway Medium"/>
                  <a:cs typeface="Raleway Medium"/>
                  <a:sym typeface="Raleway Medium"/>
                </a:rPr>
                <a:t>BANK LOAN ANALYSIS REPORT OVERVIEW</a:t>
              </a:r>
            </a:p>
          </p:txBody>
        </p:sp>
      </p:grpSp>
      <p:grpSp>
        <p:nvGrpSpPr>
          <p:cNvPr id="8" name="Group 7">
            <a:extLst>
              <a:ext uri="{FF2B5EF4-FFF2-40B4-BE49-F238E27FC236}">
                <a16:creationId xmlns:a16="http://schemas.microsoft.com/office/drawing/2014/main" id="{A5FA77B3-46B1-9C4C-B035-F1216FF7E7B5}"/>
              </a:ext>
            </a:extLst>
          </p:cNvPr>
          <p:cNvGrpSpPr/>
          <p:nvPr/>
        </p:nvGrpSpPr>
        <p:grpSpPr>
          <a:xfrm>
            <a:off x="7174378" y="-2175995"/>
            <a:ext cx="14609626" cy="9914590"/>
            <a:chOff x="7174378" y="-2175995"/>
            <a:chExt cx="14609626" cy="9914590"/>
          </a:xfrm>
          <a:blipFill dpi="0" rotWithShape="1">
            <a:blip r:embed="rId2">
              <a:extLst>
                <a:ext uri="{96DAC541-7B7A-43D3-8B79-37D633B846F1}">
                  <asvg:svgBlip xmlns:asvg="http://schemas.microsoft.com/office/drawing/2016/SVG/main" r:embed="rId3"/>
                </a:ext>
              </a:extLst>
            </a:blip>
            <a:srcRect/>
            <a:stretch>
              <a:fillRect l="24000" t="41000" r="23000" b="10000"/>
            </a:stretch>
          </a:blipFill>
        </p:grpSpPr>
        <p:sp>
          <p:nvSpPr>
            <p:cNvPr id="2" name="Rectangle 1">
              <a:extLst>
                <a:ext uri="{FF2B5EF4-FFF2-40B4-BE49-F238E27FC236}">
                  <a16:creationId xmlns:a16="http://schemas.microsoft.com/office/drawing/2014/main" id="{EF87319E-9102-6367-8FE1-168A14A3EC32}"/>
                </a:ext>
              </a:extLst>
            </p:cNvPr>
            <p:cNvSpPr/>
            <p:nvPr/>
          </p:nvSpPr>
          <p:spPr>
            <a:xfrm rot="18910012">
              <a:off x="11192204" y="51477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436B405-84F0-6CEA-14FE-B6CBF8C873BD}"/>
                </a:ext>
              </a:extLst>
            </p:cNvPr>
            <p:cNvSpPr/>
            <p:nvPr/>
          </p:nvSpPr>
          <p:spPr>
            <a:xfrm rot="18910012">
              <a:off x="8323127" y="42333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FFDFD5EE-9707-7AE4-EEAD-B48EBB4B1322}"/>
                </a:ext>
              </a:extLst>
            </p:cNvPr>
            <p:cNvSpPr/>
            <p:nvPr/>
          </p:nvSpPr>
          <p:spPr>
            <a:xfrm rot="18910012">
              <a:off x="8059872" y="723899"/>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BF4293B-775B-DE8B-4227-5DB658946485}"/>
                </a:ext>
              </a:extLst>
            </p:cNvPr>
            <p:cNvSpPr/>
            <p:nvPr/>
          </p:nvSpPr>
          <p:spPr>
            <a:xfrm rot="18910012">
              <a:off x="7174378" y="-21759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7">
            <a:extLst>
              <a:ext uri="{FF2B5EF4-FFF2-40B4-BE49-F238E27FC236}">
                <a16:creationId xmlns:a16="http://schemas.microsoft.com/office/drawing/2014/main" id="{0F91975D-4903-FB96-5469-76BC80F33CE4}"/>
              </a:ext>
            </a:extLst>
          </p:cNvPr>
          <p:cNvSpPr txBox="1"/>
          <p:nvPr/>
        </p:nvSpPr>
        <p:spPr>
          <a:xfrm>
            <a:off x="1125543" y="6746839"/>
            <a:ext cx="9179504" cy="861774"/>
          </a:xfrm>
          <a:prstGeom prst="rect">
            <a:avLst/>
          </a:prstGeom>
        </p:spPr>
        <p:txBody>
          <a:bodyPr lIns="0" tIns="0" rIns="0" bIns="0" rtlCol="0" anchor="t">
            <a:spAutoFit/>
          </a:bodyPr>
          <a:lstStyle/>
          <a:p>
            <a:pPr marL="0" lvl="1"/>
            <a:r>
              <a:rPr lang="en-US" sz="2800" b="1" spc="-138" dirty="0">
                <a:solidFill>
                  <a:srgbClr val="00694C"/>
                </a:solidFill>
                <a:latin typeface="Georgia" panose="02040502050405020303" pitchFamily="18" charset="0"/>
                <a:ea typeface="Raleway Medium"/>
                <a:cs typeface="Raleway Medium"/>
                <a:sym typeface="Raleway Medium"/>
              </a:rPr>
              <a:t>Presented by  : </a:t>
            </a:r>
          </a:p>
          <a:p>
            <a:pPr marL="0" lvl="1"/>
            <a:r>
              <a:rPr lang="en-US" sz="2800" b="1" spc="-138" dirty="0">
                <a:solidFill>
                  <a:srgbClr val="00694C"/>
                </a:solidFill>
                <a:latin typeface="Georgia" panose="02040502050405020303" pitchFamily="18" charset="0"/>
                <a:ea typeface="Raleway Medium"/>
                <a:cs typeface="Raleway Medium"/>
                <a:sym typeface="Raleway Medium"/>
              </a:rPr>
              <a:t>	Sohil Nadaf</a:t>
            </a:r>
          </a:p>
        </p:txBody>
      </p:sp>
      <p:sp>
        <p:nvSpPr>
          <p:cNvPr id="12" name="TextBox 6">
            <a:extLst>
              <a:ext uri="{FF2B5EF4-FFF2-40B4-BE49-F238E27FC236}">
                <a16:creationId xmlns:a16="http://schemas.microsoft.com/office/drawing/2014/main" id="{CC60BFE0-0D29-B689-38B2-B33A941AAF4E}"/>
              </a:ext>
            </a:extLst>
          </p:cNvPr>
          <p:cNvSpPr txBox="1"/>
          <p:nvPr/>
        </p:nvSpPr>
        <p:spPr>
          <a:xfrm>
            <a:off x="2555296" y="9863936"/>
            <a:ext cx="9179504" cy="351699"/>
          </a:xfrm>
          <a:prstGeom prst="rect">
            <a:avLst/>
          </a:prstGeom>
        </p:spPr>
        <p:txBody>
          <a:bodyPr lIns="0" tIns="0" rIns="0" bIns="0" rtlCol="0" anchor="t">
            <a:spAutoFit/>
          </a:bodyPr>
          <a:lstStyle/>
          <a:p>
            <a:pPr marL="0" lvl="1" indent="0" algn="l">
              <a:lnSpc>
                <a:spcPts val="2700"/>
              </a:lnSpc>
            </a:pPr>
            <a:r>
              <a:rPr lang="en-US" sz="2800" b="1" spc="-138" dirty="0">
                <a:solidFill>
                  <a:srgbClr val="00694C"/>
                </a:solidFill>
                <a:latin typeface="Raleway Medium"/>
                <a:ea typeface="Raleway Medium"/>
                <a:cs typeface="Raleway Medium"/>
                <a:sym typeface="Raleway Medium"/>
              </a:rPr>
              <a:t>Data Analyst Internship at Ai Variant</a:t>
            </a:r>
          </a:p>
        </p:txBody>
      </p:sp>
    </p:spTree>
    <p:extLst>
      <p:ext uri="{BB962C8B-B14F-4D97-AF65-F5344CB8AC3E}">
        <p14:creationId xmlns:p14="http://schemas.microsoft.com/office/powerpoint/2010/main" val="17095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6" presetClass="emph" presetSubtype="0" decel="100000" fill="hold" grpId="0" nodeType="withEffect">
                                  <p:stCondLst>
                                    <p:cond delay="0"/>
                                  </p:stCondLst>
                                  <p:childTnLst>
                                    <p:animScale>
                                      <p:cBhvr>
                                        <p:cTn id="18" dur="1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4"/>
          <p:cNvSpPr txBox="1"/>
          <p:nvPr/>
        </p:nvSpPr>
        <p:spPr>
          <a:xfrm>
            <a:off x="1066800" y="114300"/>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VI – Home ownership Vs last payment date stats</a:t>
            </a:r>
          </a:p>
        </p:txBody>
      </p:sp>
      <p:sp>
        <p:nvSpPr>
          <p:cNvPr id="5" name="TextBox 5"/>
          <p:cNvSpPr txBox="1"/>
          <p:nvPr/>
        </p:nvSpPr>
        <p:spPr>
          <a:xfrm>
            <a:off x="-228600" y="6896100"/>
            <a:ext cx="18288000" cy="3159839"/>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	Highest Payments in May: 4,285</a:t>
            </a:r>
          </a:p>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	Lowest in June: 2,933</a:t>
            </a:r>
          </a:p>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"Homeowners typically make payments more regularly, with significant activity noted in May. The trend suggests that home ownership might influence payment timing, with fewer payments recorded in June, potentially due to various factors such as financial planning or seasonal variations."</a:t>
            </a:r>
          </a:p>
        </p:txBody>
      </p:sp>
      <p:pic>
        <p:nvPicPr>
          <p:cNvPr id="12" name="Picture 11">
            <a:extLst>
              <a:ext uri="{FF2B5EF4-FFF2-40B4-BE49-F238E27FC236}">
                <a16:creationId xmlns:a16="http://schemas.microsoft.com/office/drawing/2014/main" id="{C0408BFD-6706-EB73-0EBC-62C7439DCA97}"/>
              </a:ext>
            </a:extLst>
          </p:cNvPr>
          <p:cNvPicPr>
            <a:picLocks noChangeAspect="1"/>
          </p:cNvPicPr>
          <p:nvPr/>
        </p:nvPicPr>
        <p:blipFill>
          <a:blip r:embed="rId2"/>
          <a:stretch>
            <a:fillRect/>
          </a:stretch>
        </p:blipFill>
        <p:spPr>
          <a:xfrm>
            <a:off x="2493425" y="1048822"/>
            <a:ext cx="13301149" cy="5390078"/>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2259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VI – Loan Amount vs Purpose Stats</a:t>
            </a:r>
          </a:p>
        </p:txBody>
      </p:sp>
      <p:sp>
        <p:nvSpPr>
          <p:cNvPr id="5" name="TextBox 5"/>
          <p:cNvSpPr txBox="1"/>
          <p:nvPr/>
        </p:nvSpPr>
        <p:spPr>
          <a:xfrm>
            <a:off x="-152400" y="7124700"/>
            <a:ext cx="18288000" cy="2462213"/>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The largest portion of loans is for debt consolidation, indicating that many borrowers are focusing on managing and consolidating existing debts. Credit card loans and home improvement loans follow, showing common reasons for borrowing. Smaller segments for purposes like medical or educational expenses suggest less frequent but still significant needs</a:t>
            </a:r>
          </a:p>
        </p:txBody>
      </p:sp>
      <p:pic>
        <p:nvPicPr>
          <p:cNvPr id="6" name="Picture 5">
            <a:extLst>
              <a:ext uri="{FF2B5EF4-FFF2-40B4-BE49-F238E27FC236}">
                <a16:creationId xmlns:a16="http://schemas.microsoft.com/office/drawing/2014/main" id="{5644ADDA-34B6-201F-C6EB-B9CB35DA8381}"/>
              </a:ext>
            </a:extLst>
          </p:cNvPr>
          <p:cNvPicPr>
            <a:picLocks noChangeAspect="1"/>
          </p:cNvPicPr>
          <p:nvPr/>
        </p:nvPicPr>
        <p:blipFill>
          <a:blip r:embed="rId2"/>
          <a:stretch>
            <a:fillRect/>
          </a:stretch>
        </p:blipFill>
        <p:spPr>
          <a:xfrm>
            <a:off x="5453761" y="1700288"/>
            <a:ext cx="7380477" cy="4404669"/>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20977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273EF85-4B55-63A2-DE43-AC7AAC432FE6}"/>
              </a:ext>
            </a:extLst>
          </p:cNvPr>
          <p:cNvSpPr txBox="1"/>
          <p:nvPr/>
        </p:nvSpPr>
        <p:spPr>
          <a:xfrm>
            <a:off x="2438400" y="3162300"/>
            <a:ext cx="13856669" cy="4616648"/>
          </a:xfrm>
          <a:prstGeom prst="rect">
            <a:avLst/>
          </a:prstGeom>
          <a:noFill/>
        </p:spPr>
        <p:txBody>
          <a:bodyPr lIns="0" tIns="0" rIns="0" bIns="0" rtlCol="0" anchor="t">
            <a:spAutoFit/>
          </a:bodyPr>
          <a:lstStyle/>
          <a:p>
            <a:pPr marL="0" lvl="1" indent="0" algn="ctr">
              <a:lnSpc>
                <a:spcPts val="9037"/>
              </a:lnSpc>
            </a:pPr>
            <a:r>
              <a:rPr lang="en-US" sz="10041" b="1" spc="-461" dirty="0">
                <a:solidFill>
                  <a:srgbClr val="00694C"/>
                </a:solidFill>
                <a:latin typeface="Perpetua Titling MT" panose="02020502060505020804" pitchFamily="18" charset="0"/>
                <a:ea typeface="Raleway Medium"/>
                <a:cs typeface="Raleway Medium"/>
                <a:sym typeface="Raleway Medium"/>
              </a:rPr>
              <a:t>Visualizing Bank Loan Data: </a:t>
            </a:r>
            <a:r>
              <a:rPr lang="en-US" sz="10041" b="1" spc="-461" dirty="0">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atin typeface="Perpetua Titling MT" panose="02020502060505020804" pitchFamily="18" charset="0"/>
                <a:ea typeface="Raleway Medium"/>
                <a:cs typeface="Raleway Medium"/>
                <a:sym typeface="Raleway Medium"/>
              </a:rPr>
              <a:t>Dashboard</a:t>
            </a:r>
            <a:r>
              <a:rPr lang="en-US" sz="10041" b="1" spc="-461" dirty="0">
                <a:solidFill>
                  <a:srgbClr val="00694C"/>
                </a:solidFill>
                <a:latin typeface="Perpetua Titling MT" panose="02020502060505020804" pitchFamily="18" charset="0"/>
                <a:ea typeface="Raleway Medium"/>
                <a:cs typeface="Raleway Medium"/>
                <a:sym typeface="Raleway Medium"/>
              </a:rPr>
              <a:t> Showcase</a:t>
            </a:r>
          </a:p>
        </p:txBody>
      </p:sp>
    </p:spTree>
    <p:extLst>
      <p:ext uri="{BB962C8B-B14F-4D97-AF65-F5344CB8AC3E}">
        <p14:creationId xmlns:p14="http://schemas.microsoft.com/office/powerpoint/2010/main" val="33679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4"/>
          <p:cNvSpPr txBox="1"/>
          <p:nvPr/>
        </p:nvSpPr>
        <p:spPr>
          <a:xfrm>
            <a:off x="0" y="2247900"/>
            <a:ext cx="990600" cy="6931449"/>
          </a:xfrm>
          <a:prstGeom prst="rect">
            <a:avLst/>
          </a:prstGeom>
          <a:noFill/>
        </p:spPr>
        <p:txBody>
          <a:bodyPr wrap="square" lIns="0" tIns="0" rIns="0" bIns="0" rtlCol="0" anchor="t">
            <a:spAutoFit/>
          </a:bodyPr>
          <a:lstStyle/>
          <a:p>
            <a:pPr marL="0" lvl="1" indent="0" algn="ctr">
              <a:lnSpc>
                <a:spcPts val="5797"/>
              </a:lnSpc>
            </a:pPr>
            <a:r>
              <a:rPr lang="en-US" sz="8000" b="1" spc="-296" dirty="0">
                <a:solidFill>
                  <a:srgbClr val="D6A407"/>
                </a:solidFill>
                <a:latin typeface="Raleway Medium"/>
                <a:ea typeface="Raleway Medium"/>
                <a:cs typeface="Raleway Medium"/>
                <a:sym typeface="Raleway Medium"/>
              </a:rPr>
              <a:t>E</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X</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C</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E</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L</a:t>
            </a:r>
          </a:p>
        </p:txBody>
      </p:sp>
      <p:pic>
        <p:nvPicPr>
          <p:cNvPr id="8" name="Picture 7">
            <a:extLst>
              <a:ext uri="{FF2B5EF4-FFF2-40B4-BE49-F238E27FC236}">
                <a16:creationId xmlns:a16="http://schemas.microsoft.com/office/drawing/2014/main" id="{D182F5DC-896D-FFA7-99C5-2DBB57555922}"/>
              </a:ext>
            </a:extLst>
          </p:cNvPr>
          <p:cNvPicPr>
            <a:picLocks noChangeAspect="1"/>
          </p:cNvPicPr>
          <p:nvPr/>
        </p:nvPicPr>
        <p:blipFill>
          <a:blip r:embed="rId2"/>
          <a:stretch>
            <a:fillRect/>
          </a:stretch>
        </p:blipFill>
        <p:spPr>
          <a:xfrm>
            <a:off x="1790700" y="157914"/>
            <a:ext cx="16333237" cy="10014786"/>
          </a:xfrm>
          <a:prstGeom prst="rect">
            <a:avLst/>
          </a:prstGeom>
        </p:spPr>
      </p:pic>
      <p:sp>
        <p:nvSpPr>
          <p:cNvPr id="2" name="TextBox 4">
            <a:extLst>
              <a:ext uri="{FF2B5EF4-FFF2-40B4-BE49-F238E27FC236}">
                <a16:creationId xmlns:a16="http://schemas.microsoft.com/office/drawing/2014/main" id="{453009D6-F752-3AF4-B430-EEC8D0DE1404}"/>
              </a:ext>
            </a:extLst>
          </p:cNvPr>
          <p:cNvSpPr txBox="1"/>
          <p:nvPr/>
        </p:nvSpPr>
        <p:spPr>
          <a:xfrm>
            <a:off x="800100" y="2095500"/>
            <a:ext cx="990600" cy="6729086"/>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D6A407"/>
                </a:solidFill>
                <a:latin typeface="Raleway Medium"/>
                <a:ea typeface="Raleway Medium"/>
                <a:cs typeface="Raleway Medium"/>
                <a:sym typeface="Raleway Medium"/>
              </a:rPr>
              <a:t>D</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A</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S</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H</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B</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O</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A</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R</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D</a:t>
            </a:r>
            <a:endParaRPr lang="en-US" sz="4400" b="1" spc="-296" dirty="0">
              <a:solidFill>
                <a:srgbClr val="D6A407"/>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76040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228" fill="hold">
                                          <p:stCondLst>
                                            <p:cond delay="0"/>
                                          </p:stCondLst>
                                        </p:cTn>
                                        <p:tgtEl>
                                          <p:spTgt spid="4"/>
                                        </p:tgtEl>
                                        <p:attrNameLst>
                                          <p:attrName>style.rotation</p:attrName>
                                        </p:attrNameLst>
                                      </p:cBhvr>
                                      <p:to>
                                        <p:strVal val="-45.0"/>
                                      </p:to>
                                    </p:set>
                                    <p:anim calcmode="lin" valueType="num">
                                      <p:cBhvr>
                                        <p:cTn id="8" dur="228" fill="hold">
                                          <p:stCondLst>
                                            <p:cond delay="227"/>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228"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
                                        </p:tgtEl>
                                        <p:attrNameLst>
                                          <p:attrName>ppt_y</p:attrName>
                                        </p:attrNameLst>
                                      </p:cBhvr>
                                      <p:tavLst>
                                        <p:tav tm="0">
                                          <p:val>
                                            <p:strVal val="#ppt_y-(0.354*#ppt_w-0.172*#ppt_h)"/>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1+#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6" presetClass="emph" presetSubtype="0" fill="hold" grpId="0" nodeType="withEffect">
                                  <p:stCondLst>
                                    <p:cond delay="0"/>
                                  </p:stCondLst>
                                  <p:childTnLst>
                                    <p:animScale>
                                      <p:cBhvr>
                                        <p:cTn id="17"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5791200" y="247435"/>
            <a:ext cx="6705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Tableau Dashboard </a:t>
            </a:r>
          </a:p>
        </p:txBody>
      </p:sp>
      <p:pic>
        <p:nvPicPr>
          <p:cNvPr id="3" name="Picture 2">
            <a:extLst>
              <a:ext uri="{FF2B5EF4-FFF2-40B4-BE49-F238E27FC236}">
                <a16:creationId xmlns:a16="http://schemas.microsoft.com/office/drawing/2014/main" id="{A34C388A-5A5D-8495-4F74-F7A6B5722ABB}"/>
              </a:ext>
            </a:extLst>
          </p:cNvPr>
          <p:cNvPicPr>
            <a:picLocks noChangeAspect="1"/>
          </p:cNvPicPr>
          <p:nvPr/>
        </p:nvPicPr>
        <p:blipFill>
          <a:blip r:embed="rId2"/>
          <a:stretch>
            <a:fillRect/>
          </a:stretch>
        </p:blipFill>
        <p:spPr>
          <a:xfrm>
            <a:off x="93148" y="1137445"/>
            <a:ext cx="18101703" cy="9035255"/>
          </a:xfrm>
          <a:prstGeom prst="rect">
            <a:avLst/>
          </a:prstGeom>
        </p:spPr>
      </p:pic>
    </p:spTree>
    <p:extLst>
      <p:ext uri="{BB962C8B-B14F-4D97-AF65-F5344CB8AC3E}">
        <p14:creationId xmlns:p14="http://schemas.microsoft.com/office/powerpoint/2010/main" val="201146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5410199" y="266700"/>
            <a:ext cx="7467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Power BI Dashboard</a:t>
            </a:r>
          </a:p>
        </p:txBody>
      </p:sp>
      <p:pic>
        <p:nvPicPr>
          <p:cNvPr id="3" name="Picture 2">
            <a:extLst>
              <a:ext uri="{FF2B5EF4-FFF2-40B4-BE49-F238E27FC236}">
                <a16:creationId xmlns:a16="http://schemas.microsoft.com/office/drawing/2014/main" id="{FC06406C-39DA-7C79-CC31-69FCEE967066}"/>
              </a:ext>
            </a:extLst>
          </p:cNvPr>
          <p:cNvPicPr>
            <a:picLocks noChangeAspect="1"/>
          </p:cNvPicPr>
          <p:nvPr/>
        </p:nvPicPr>
        <p:blipFill>
          <a:blip r:embed="rId2"/>
          <a:stretch>
            <a:fillRect/>
          </a:stretch>
        </p:blipFill>
        <p:spPr>
          <a:xfrm>
            <a:off x="1243668" y="1288712"/>
            <a:ext cx="15800663" cy="8998288"/>
          </a:xfrm>
          <a:prstGeom prst="rect">
            <a:avLst/>
          </a:prstGeom>
        </p:spPr>
      </p:pic>
    </p:spTree>
    <p:extLst>
      <p:ext uri="{BB962C8B-B14F-4D97-AF65-F5344CB8AC3E}">
        <p14:creationId xmlns:p14="http://schemas.microsoft.com/office/powerpoint/2010/main" val="44291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8485AF-4D6D-4A57-3850-C99BB43F5719}"/>
              </a:ext>
            </a:extLst>
          </p:cNvPr>
          <p:cNvSpPr txBox="1"/>
          <p:nvPr/>
        </p:nvSpPr>
        <p:spPr>
          <a:xfrm>
            <a:off x="3886200" y="6057900"/>
            <a:ext cx="15011400" cy="1862048"/>
          </a:xfrm>
          <a:prstGeom prst="rect">
            <a:avLst/>
          </a:prstGeom>
          <a:noFill/>
        </p:spPr>
        <p:txBody>
          <a:bodyPr wrap="square" rtlCol="0">
            <a:spAutoFit/>
          </a:bodyPr>
          <a:lstStyle/>
          <a:p>
            <a:r>
              <a:rPr lang="en-IN" sz="11500" dirty="0">
                <a:solidFill>
                  <a:schemeClr val="bg1"/>
                </a:solidFill>
                <a:latin typeface="Bahnschrift SemiBold" panose="020B0502040204020203" pitchFamily="34" charset="0"/>
              </a:rPr>
              <a:t>Queries. .</a:t>
            </a:r>
          </a:p>
        </p:txBody>
      </p:sp>
    </p:spTree>
    <p:extLst>
      <p:ext uri="{BB962C8B-B14F-4D97-AF65-F5344CB8AC3E}">
        <p14:creationId xmlns:p14="http://schemas.microsoft.com/office/powerpoint/2010/main" val="114600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set>
                                      <p:cBhvr>
                                        <p:cTn id="7" dur="227" fill="hold">
                                          <p:stCondLst>
                                            <p:cond delay="0"/>
                                          </p:stCondLst>
                                        </p:cTn>
                                        <p:tgtEl>
                                          <p:spTgt spid="7"/>
                                        </p:tgtEl>
                                        <p:attrNameLst>
                                          <p:attrName>style.rotation</p:attrName>
                                        </p:attrNameLst>
                                      </p:cBhvr>
                                      <p:to>
                                        <p:strVal val="-45.0"/>
                                      </p:to>
                                    </p:set>
                                    <p:anim calcmode="lin" valueType="num">
                                      <p:cBhvr>
                                        <p:cTn id="8" dur="227" fill="hold">
                                          <p:stCondLst>
                                            <p:cond delay="227"/>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AC6C1E4-6D7F-8123-3458-E8EF457FD4EB}"/>
              </a:ext>
            </a:extLst>
          </p:cNvPr>
          <p:cNvGrpSpPr/>
          <p:nvPr/>
        </p:nvGrpSpPr>
        <p:grpSpPr>
          <a:xfrm>
            <a:off x="1295400" y="3953054"/>
            <a:ext cx="16281917" cy="5181601"/>
            <a:chOff x="1295400" y="3953054"/>
            <a:chExt cx="16281917" cy="5181601"/>
          </a:xfrm>
        </p:grpSpPr>
        <p:pic>
          <p:nvPicPr>
            <p:cNvPr id="9" name="Picture 8">
              <a:extLst>
                <a:ext uri="{FF2B5EF4-FFF2-40B4-BE49-F238E27FC236}">
                  <a16:creationId xmlns:a16="http://schemas.microsoft.com/office/drawing/2014/main" id="{CF9A8563-543F-9692-CE40-6C0674D713C0}"/>
                </a:ext>
              </a:extLst>
            </p:cNvPr>
            <p:cNvPicPr>
              <a:picLocks noChangeAspect="1"/>
            </p:cNvPicPr>
            <p:nvPr/>
          </p:nvPicPr>
          <p:blipFill>
            <a:blip r:embed="rId2"/>
            <a:stretch>
              <a:fillRect/>
            </a:stretch>
          </p:blipFill>
          <p:spPr>
            <a:xfrm>
              <a:off x="10490246" y="3953054"/>
              <a:ext cx="7087071" cy="5181599"/>
            </a:xfrm>
            <a:prstGeom prst="rect">
              <a:avLst/>
            </a:prstGeom>
          </p:spPr>
        </p:pic>
        <p:pic>
          <p:nvPicPr>
            <p:cNvPr id="11" name="Picture 10">
              <a:extLst>
                <a:ext uri="{FF2B5EF4-FFF2-40B4-BE49-F238E27FC236}">
                  <a16:creationId xmlns:a16="http://schemas.microsoft.com/office/drawing/2014/main" id="{98C5081F-B4C0-88A4-B071-F9EB3A479258}"/>
                </a:ext>
              </a:extLst>
            </p:cNvPr>
            <p:cNvPicPr>
              <a:picLocks noChangeAspect="1"/>
            </p:cNvPicPr>
            <p:nvPr/>
          </p:nvPicPr>
          <p:blipFill>
            <a:blip r:embed="rId3"/>
            <a:stretch>
              <a:fillRect/>
            </a:stretch>
          </p:blipFill>
          <p:spPr>
            <a:xfrm>
              <a:off x="1295400" y="3953055"/>
              <a:ext cx="8880764" cy="5181600"/>
            </a:xfrm>
            <a:prstGeom prst="rect">
              <a:avLst/>
            </a:prstGeom>
          </p:spPr>
        </p:pic>
      </p:grpSp>
      <p:sp>
        <p:nvSpPr>
          <p:cNvPr id="2" name="TextBox 4">
            <a:extLst>
              <a:ext uri="{FF2B5EF4-FFF2-40B4-BE49-F238E27FC236}">
                <a16:creationId xmlns:a16="http://schemas.microsoft.com/office/drawing/2014/main" id="{1BFD663A-E68C-F48B-9AAC-48D7469A1059}"/>
              </a:ext>
            </a:extLst>
          </p:cNvPr>
          <p:cNvSpPr txBox="1"/>
          <p:nvPr/>
        </p:nvSpPr>
        <p:spPr>
          <a:xfrm>
            <a:off x="4572000" y="799812"/>
            <a:ext cx="9779565" cy="705065"/>
          </a:xfrm>
          <a:prstGeom prst="rect">
            <a:avLst/>
          </a:prstGeom>
          <a:noFill/>
        </p:spPr>
        <p:txBody>
          <a:bodyPr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 – Year wise Loan Amount Status</a:t>
            </a:r>
          </a:p>
        </p:txBody>
      </p:sp>
      <p:grpSp>
        <p:nvGrpSpPr>
          <p:cNvPr id="7" name="Group 6">
            <a:extLst>
              <a:ext uri="{FF2B5EF4-FFF2-40B4-BE49-F238E27FC236}">
                <a16:creationId xmlns:a16="http://schemas.microsoft.com/office/drawing/2014/main" id="{97701B28-C26D-6594-67C3-F0451C1CC237}"/>
              </a:ext>
            </a:extLst>
          </p:cNvPr>
          <p:cNvGrpSpPr/>
          <p:nvPr/>
        </p:nvGrpSpPr>
        <p:grpSpPr>
          <a:xfrm>
            <a:off x="4572000" y="3147204"/>
            <a:ext cx="10591800" cy="661427"/>
            <a:chOff x="4572000" y="3147204"/>
            <a:chExt cx="10591800" cy="661427"/>
          </a:xfrm>
        </p:grpSpPr>
        <p:sp>
          <p:nvSpPr>
            <p:cNvPr id="3" name="TextBox 2">
              <a:extLst>
                <a:ext uri="{FF2B5EF4-FFF2-40B4-BE49-F238E27FC236}">
                  <a16:creationId xmlns:a16="http://schemas.microsoft.com/office/drawing/2014/main" id="{908025F3-8CC3-3805-A293-E94997689C1F}"/>
                </a:ext>
              </a:extLst>
            </p:cNvPr>
            <p:cNvSpPr txBox="1"/>
            <p:nvPr/>
          </p:nvSpPr>
          <p:spPr>
            <a:xfrm>
              <a:off x="4572000" y="3162300"/>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36992685-22C0-1780-2375-5513666528D5}"/>
                </a:ext>
              </a:extLst>
            </p:cNvPr>
            <p:cNvSpPr txBox="1"/>
            <p:nvPr/>
          </p:nvSpPr>
          <p:spPr>
            <a:xfrm>
              <a:off x="13487400" y="3147204"/>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18801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65A953-7DE6-150C-391F-994DFB772847}"/>
              </a:ext>
            </a:extLst>
          </p:cNvPr>
          <p:cNvGrpSpPr/>
          <p:nvPr/>
        </p:nvGrpSpPr>
        <p:grpSpPr>
          <a:xfrm>
            <a:off x="990600" y="1193789"/>
            <a:ext cx="16102644" cy="8991600"/>
            <a:chOff x="990600" y="1193789"/>
            <a:chExt cx="16102644" cy="8991600"/>
          </a:xfrm>
        </p:grpSpPr>
        <p:pic>
          <p:nvPicPr>
            <p:cNvPr id="10" name="Picture 9">
              <a:extLst>
                <a:ext uri="{FF2B5EF4-FFF2-40B4-BE49-F238E27FC236}">
                  <a16:creationId xmlns:a16="http://schemas.microsoft.com/office/drawing/2014/main" id="{79764F9D-7AA1-7B39-9DCD-FE94DDD420E7}"/>
                </a:ext>
              </a:extLst>
            </p:cNvPr>
            <p:cNvPicPr>
              <a:picLocks noChangeAspect="1"/>
            </p:cNvPicPr>
            <p:nvPr/>
          </p:nvPicPr>
          <p:blipFill>
            <a:blip r:embed="rId2"/>
            <a:stretch>
              <a:fillRect/>
            </a:stretch>
          </p:blipFill>
          <p:spPr>
            <a:xfrm>
              <a:off x="12597444" y="1193789"/>
              <a:ext cx="4495800" cy="8991600"/>
            </a:xfrm>
            <a:prstGeom prst="rect">
              <a:avLst/>
            </a:prstGeom>
          </p:spPr>
        </p:pic>
        <p:pic>
          <p:nvPicPr>
            <p:cNvPr id="12" name="Picture 11">
              <a:extLst>
                <a:ext uri="{FF2B5EF4-FFF2-40B4-BE49-F238E27FC236}">
                  <a16:creationId xmlns:a16="http://schemas.microsoft.com/office/drawing/2014/main" id="{BE19CD44-E0FB-B75E-1734-D0E0EBED2599}"/>
                </a:ext>
              </a:extLst>
            </p:cNvPr>
            <p:cNvPicPr>
              <a:picLocks noChangeAspect="1"/>
            </p:cNvPicPr>
            <p:nvPr/>
          </p:nvPicPr>
          <p:blipFill>
            <a:blip r:embed="rId3"/>
            <a:stretch>
              <a:fillRect/>
            </a:stretch>
          </p:blipFill>
          <p:spPr>
            <a:xfrm>
              <a:off x="990600" y="2019300"/>
              <a:ext cx="8684141" cy="7620000"/>
            </a:xfrm>
            <a:prstGeom prst="rect">
              <a:avLst/>
            </a:prstGeom>
          </p:spPr>
        </p:pic>
      </p:grpSp>
      <p:sp>
        <p:nvSpPr>
          <p:cNvPr id="2" name="TextBox 4">
            <a:extLst>
              <a:ext uri="{FF2B5EF4-FFF2-40B4-BE49-F238E27FC236}">
                <a16:creationId xmlns:a16="http://schemas.microsoft.com/office/drawing/2014/main" id="{88F7CB5B-5F17-8EF0-45AF-789A889812AB}"/>
              </a:ext>
            </a:extLst>
          </p:cNvPr>
          <p:cNvSpPr txBox="1"/>
          <p:nvPr/>
        </p:nvSpPr>
        <p:spPr>
          <a:xfrm>
            <a:off x="2667000" y="295167"/>
            <a:ext cx="13347983"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II – Grade and Subgrade wise Revolving Balance </a:t>
            </a:r>
          </a:p>
        </p:txBody>
      </p:sp>
      <p:grpSp>
        <p:nvGrpSpPr>
          <p:cNvPr id="7" name="Group 6">
            <a:extLst>
              <a:ext uri="{FF2B5EF4-FFF2-40B4-BE49-F238E27FC236}">
                <a16:creationId xmlns:a16="http://schemas.microsoft.com/office/drawing/2014/main" id="{DB6710BB-0CD1-98A3-2E4F-D62E2F5B4DD0}"/>
              </a:ext>
            </a:extLst>
          </p:cNvPr>
          <p:cNvGrpSpPr/>
          <p:nvPr/>
        </p:nvGrpSpPr>
        <p:grpSpPr>
          <a:xfrm>
            <a:off x="4267200" y="1193789"/>
            <a:ext cx="8001000" cy="4272876"/>
            <a:chOff x="4267200" y="1193789"/>
            <a:chExt cx="8001000" cy="4272876"/>
          </a:xfrm>
        </p:grpSpPr>
        <p:sp>
          <p:nvSpPr>
            <p:cNvPr id="3" name="TextBox 2">
              <a:extLst>
                <a:ext uri="{FF2B5EF4-FFF2-40B4-BE49-F238E27FC236}">
                  <a16:creationId xmlns:a16="http://schemas.microsoft.com/office/drawing/2014/main" id="{7D6834A2-E2F4-1633-D544-8AC9A36847EF}"/>
                </a:ext>
              </a:extLst>
            </p:cNvPr>
            <p:cNvSpPr txBox="1"/>
            <p:nvPr/>
          </p:nvSpPr>
          <p:spPr>
            <a:xfrm>
              <a:off x="4267200" y="1193789"/>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0D28953F-8B81-8455-4B5C-FDDC0C1B2942}"/>
                </a:ext>
              </a:extLst>
            </p:cNvPr>
            <p:cNvSpPr txBox="1"/>
            <p:nvPr/>
          </p:nvSpPr>
          <p:spPr>
            <a:xfrm>
              <a:off x="10591800" y="4820334"/>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270991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B519BBD-FEC0-533C-1095-847C562B7D78}"/>
              </a:ext>
            </a:extLst>
          </p:cNvPr>
          <p:cNvGrpSpPr/>
          <p:nvPr/>
        </p:nvGrpSpPr>
        <p:grpSpPr>
          <a:xfrm>
            <a:off x="1066800" y="2857500"/>
            <a:ext cx="16774247" cy="7137167"/>
            <a:chOff x="1066800" y="2857500"/>
            <a:chExt cx="16774247" cy="7137167"/>
          </a:xfrm>
        </p:grpSpPr>
        <p:pic>
          <p:nvPicPr>
            <p:cNvPr id="3" name="Picture 2">
              <a:extLst>
                <a:ext uri="{FF2B5EF4-FFF2-40B4-BE49-F238E27FC236}">
                  <a16:creationId xmlns:a16="http://schemas.microsoft.com/office/drawing/2014/main" id="{0F1414CF-63C8-9F14-282E-C1724E7EC18A}"/>
                </a:ext>
              </a:extLst>
            </p:cNvPr>
            <p:cNvPicPr>
              <a:picLocks noChangeAspect="1"/>
            </p:cNvPicPr>
            <p:nvPr/>
          </p:nvPicPr>
          <p:blipFill>
            <a:blip r:embed="rId2"/>
            <a:stretch>
              <a:fillRect/>
            </a:stretch>
          </p:blipFill>
          <p:spPr>
            <a:xfrm>
              <a:off x="10210800" y="4553166"/>
              <a:ext cx="7630247" cy="2743200"/>
            </a:xfrm>
            <a:prstGeom prst="rect">
              <a:avLst/>
            </a:prstGeom>
          </p:spPr>
        </p:pic>
        <p:pic>
          <p:nvPicPr>
            <p:cNvPr id="6" name="Picture 5">
              <a:extLst>
                <a:ext uri="{FF2B5EF4-FFF2-40B4-BE49-F238E27FC236}">
                  <a16:creationId xmlns:a16="http://schemas.microsoft.com/office/drawing/2014/main" id="{C4C5CE9F-1F75-1934-9879-2DE62EAD2078}"/>
                </a:ext>
              </a:extLst>
            </p:cNvPr>
            <p:cNvPicPr>
              <a:picLocks noChangeAspect="1"/>
            </p:cNvPicPr>
            <p:nvPr/>
          </p:nvPicPr>
          <p:blipFill>
            <a:blip r:embed="rId3"/>
            <a:stretch>
              <a:fillRect/>
            </a:stretch>
          </p:blipFill>
          <p:spPr>
            <a:xfrm>
              <a:off x="1066800" y="2857500"/>
              <a:ext cx="8450658" cy="7137167"/>
            </a:xfrm>
            <a:prstGeom prst="rect">
              <a:avLst/>
            </a:prstGeom>
          </p:spPr>
        </p:pic>
      </p:grpSp>
      <p:grpSp>
        <p:nvGrpSpPr>
          <p:cNvPr id="9" name="Group 8">
            <a:extLst>
              <a:ext uri="{FF2B5EF4-FFF2-40B4-BE49-F238E27FC236}">
                <a16:creationId xmlns:a16="http://schemas.microsoft.com/office/drawing/2014/main" id="{594627B3-EF8F-D8D2-668E-D3FC2A8DA856}"/>
              </a:ext>
            </a:extLst>
          </p:cNvPr>
          <p:cNvGrpSpPr/>
          <p:nvPr/>
        </p:nvGrpSpPr>
        <p:grpSpPr>
          <a:xfrm>
            <a:off x="4191000" y="2040331"/>
            <a:ext cx="10896600" cy="2301700"/>
            <a:chOff x="4191000" y="2040331"/>
            <a:chExt cx="10896600" cy="2301700"/>
          </a:xfrm>
        </p:grpSpPr>
        <p:sp>
          <p:nvSpPr>
            <p:cNvPr id="2" name="TextBox 1">
              <a:extLst>
                <a:ext uri="{FF2B5EF4-FFF2-40B4-BE49-F238E27FC236}">
                  <a16:creationId xmlns:a16="http://schemas.microsoft.com/office/drawing/2014/main" id="{41144908-BFB2-503E-E0EB-6E6CEBFACE8A}"/>
                </a:ext>
              </a:extLst>
            </p:cNvPr>
            <p:cNvSpPr txBox="1"/>
            <p:nvPr/>
          </p:nvSpPr>
          <p:spPr>
            <a:xfrm>
              <a:off x="4191000" y="2040331"/>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3854D40D-A12C-19F6-B01A-78AFE6B796EE}"/>
                </a:ext>
              </a:extLst>
            </p:cNvPr>
            <p:cNvSpPr txBox="1"/>
            <p:nvPr/>
          </p:nvSpPr>
          <p:spPr>
            <a:xfrm>
              <a:off x="13411200" y="3695700"/>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7" name="TextBox 4">
            <a:extLst>
              <a:ext uri="{FF2B5EF4-FFF2-40B4-BE49-F238E27FC236}">
                <a16:creationId xmlns:a16="http://schemas.microsoft.com/office/drawing/2014/main" id="{3DD8850F-0A0D-AD51-9AAF-DA9D23A80006}"/>
              </a:ext>
            </a:extLst>
          </p:cNvPr>
          <p:cNvSpPr txBox="1"/>
          <p:nvPr/>
        </p:nvSpPr>
        <p:spPr>
          <a:xfrm>
            <a:off x="1066800" y="76580"/>
            <a:ext cx="16154400" cy="1448858"/>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III – Total Payment for Verified Status Vs Total Payment for </a:t>
            </a:r>
          </a:p>
          <a:p>
            <a:pPr marL="0" lvl="1" indent="0" algn="ctr">
              <a:lnSpc>
                <a:spcPts val="5797"/>
              </a:lnSpc>
            </a:pPr>
            <a:r>
              <a:rPr lang="en-US" sz="4800" b="1" u="sng" spc="-296" dirty="0">
                <a:solidFill>
                  <a:srgbClr val="00694C"/>
                </a:solidFill>
                <a:latin typeface="Raleway Medium"/>
                <a:ea typeface="Raleway Medium"/>
                <a:cs typeface="Raleway Medium"/>
                <a:sym typeface="Raleway Medium"/>
              </a:rPr>
              <a:t>Non Verified Status </a:t>
            </a:r>
          </a:p>
        </p:txBody>
      </p:sp>
    </p:spTree>
    <p:extLst>
      <p:ext uri="{BB962C8B-B14F-4D97-AF65-F5344CB8AC3E}">
        <p14:creationId xmlns:p14="http://schemas.microsoft.com/office/powerpoint/2010/main" val="38126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0B48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D2E6D2-7FE4-34B5-B84A-3926366EB9FC}"/>
              </a:ext>
            </a:extLst>
          </p:cNvPr>
          <p:cNvGrpSpPr/>
          <p:nvPr/>
        </p:nvGrpSpPr>
        <p:grpSpPr>
          <a:xfrm>
            <a:off x="8534400" y="1485900"/>
            <a:ext cx="9906000" cy="6283230"/>
            <a:chOff x="6719035" y="538758"/>
            <a:chExt cx="6060845" cy="476466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grpSpPr>
        <p:sp>
          <p:nvSpPr>
            <p:cNvPr id="3" name="Rectangle 2">
              <a:extLst>
                <a:ext uri="{FF2B5EF4-FFF2-40B4-BE49-F238E27FC236}">
                  <a16:creationId xmlns:a16="http://schemas.microsoft.com/office/drawing/2014/main" id="{8E99A58D-64A8-0BC4-F6A9-AE4F10C9FBC4}"/>
                </a:ext>
              </a:extLst>
            </p:cNvPr>
            <p:cNvSpPr/>
            <p:nvPr/>
          </p:nvSpPr>
          <p:spPr>
            <a:xfrm>
              <a:off x="7534519" y="1357837"/>
              <a:ext cx="4251314" cy="2706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p>
          </p:txBody>
        </p:sp>
        <p:sp>
          <p:nvSpPr>
            <p:cNvPr id="4" name="TextBox 3">
              <a:extLst>
                <a:ext uri="{FF2B5EF4-FFF2-40B4-BE49-F238E27FC236}">
                  <a16:creationId xmlns:a16="http://schemas.microsoft.com/office/drawing/2014/main" id="{2F3B7940-D827-144C-D1ED-B219509BA771}"/>
                </a:ext>
              </a:extLst>
            </p:cNvPr>
            <p:cNvSpPr txBox="1"/>
            <p:nvPr/>
          </p:nvSpPr>
          <p:spPr>
            <a:xfrm>
              <a:off x="8294723" y="538758"/>
              <a:ext cx="2730906" cy="1750437"/>
            </a:xfrm>
            <a:prstGeom prst="rect">
              <a:avLst/>
            </a:prstGeom>
            <a:noFill/>
          </p:spPr>
          <p:txBody>
            <a:bodyPr wrap="square" rtlCol="0">
              <a:spAutoFit/>
            </a:bodyPr>
            <a:lstStyle/>
            <a:p>
              <a:r>
                <a:rPr kumimoji="0" lang="en-IN" sz="7200" b="1" i="0" u="none" strike="noStrike" kern="0" cap="none" spc="0" normalizeH="0" baseline="0" noProof="0" dirty="0">
                  <a:ln>
                    <a:noFill/>
                  </a:ln>
                  <a:solidFill>
                    <a:srgbClr val="000000"/>
                  </a:solidFill>
                  <a:effectLst/>
                  <a:uLnTx/>
                  <a:uFillTx/>
                  <a:latin typeface="High Tower Text" panose="02040502050506030303" pitchFamily="18" charset="0"/>
                  <a:ea typeface="Calibri"/>
                  <a:cs typeface="Calibri" panose="020F0502020204030204" pitchFamily="34" charset="0"/>
                  <a:sym typeface="Calibri"/>
                </a:rPr>
                <a:t>Agenda</a:t>
              </a:r>
              <a:endParaRPr lang="en-IN" sz="8000" b="1" dirty="0">
                <a:latin typeface="High Tower Text" panose="02040502050506030303" pitchFamily="18" charset="0"/>
              </a:endParaRPr>
            </a:p>
          </p:txBody>
        </p:sp>
        <p:sp>
          <p:nvSpPr>
            <p:cNvPr id="5" name="TextBox 4">
              <a:extLst>
                <a:ext uri="{FF2B5EF4-FFF2-40B4-BE49-F238E27FC236}">
                  <a16:creationId xmlns:a16="http://schemas.microsoft.com/office/drawing/2014/main" id="{98649C3A-5854-FC1A-2EE0-25A5A6A533C7}"/>
                </a:ext>
              </a:extLst>
            </p:cNvPr>
            <p:cNvSpPr txBox="1"/>
            <p:nvPr/>
          </p:nvSpPr>
          <p:spPr>
            <a:xfrm>
              <a:off x="6719035" y="1579750"/>
              <a:ext cx="5671421" cy="303409"/>
            </a:xfrm>
            <a:prstGeom prst="rect">
              <a:avLst/>
            </a:prstGeom>
            <a:noFill/>
          </p:spPr>
          <p:txBody>
            <a:bodyPr wrap="square" rtlCol="0">
              <a:spAutoFit/>
            </a:bodyPr>
            <a:lstStyle/>
            <a:p>
              <a:endParaRPr lang="en-IN" sz="2000" dirty="0">
                <a:latin typeface="Comic Sans MS" panose="030F0702030302020204" pitchFamily="66" charset="0"/>
              </a:endParaRPr>
            </a:p>
          </p:txBody>
        </p:sp>
        <p:sp>
          <p:nvSpPr>
            <p:cNvPr id="6" name="TextBox 5">
              <a:extLst>
                <a:ext uri="{FF2B5EF4-FFF2-40B4-BE49-F238E27FC236}">
                  <a16:creationId xmlns:a16="http://schemas.microsoft.com/office/drawing/2014/main" id="{E7DA659E-C26A-3718-41DE-FF509B0E1802}"/>
                </a:ext>
              </a:extLst>
            </p:cNvPr>
            <p:cNvSpPr txBox="1"/>
            <p:nvPr/>
          </p:nvSpPr>
          <p:spPr>
            <a:xfrm>
              <a:off x="7316802" y="1499143"/>
              <a:ext cx="5463078" cy="3804283"/>
            </a:xfrm>
            <a:prstGeom prst="rect">
              <a:avLst/>
            </a:prstGeom>
            <a:noFill/>
          </p:spPr>
          <p:txBody>
            <a:bodyPr wrap="square" rtlCol="0">
              <a:spAutoFit/>
            </a:bodyPr>
            <a:lstStyle/>
            <a:p>
              <a:pPr marL="457200" indent="-457200">
                <a:buFont typeface="Wingdings" panose="05000000000000000000" pitchFamily="2" charset="2"/>
                <a:buChar char="q"/>
              </a:pPr>
              <a:r>
                <a:rPr kumimoji="0" lang="en-IN" sz="4000" b="1" i="0" u="none" strike="noStrike" kern="0" cap="none" spc="0" normalizeH="0" baseline="0" noProof="0" dirty="0">
                  <a:ln>
                    <a:noFill/>
                  </a:ln>
                  <a:solidFill>
                    <a:srgbClr val="000000"/>
                  </a:solidFill>
                  <a:effectLst/>
                  <a:uLnTx/>
                  <a:uFillTx/>
                  <a:latin typeface="High Tower Text" panose="02040502050506030303" pitchFamily="18" charset="0"/>
                  <a:ea typeface="Calibri"/>
                  <a:cs typeface="Calibri" panose="020F0502020204030204" pitchFamily="34" charset="0"/>
                  <a:sym typeface="Calibri"/>
                </a:rPr>
                <a:t> Introduction</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KPIs</a:t>
              </a:r>
              <a:r>
                <a:rPr lang="en-IN" sz="3600" b="1" kern="0" dirty="0">
                  <a:solidFill>
                    <a:srgbClr val="000000"/>
                  </a:solidFill>
                  <a:latin typeface="High Tower Text" panose="02040502050506030303" pitchFamily="18" charset="0"/>
                  <a:ea typeface="Calibri"/>
                  <a:cs typeface="Calibri" panose="020F0502020204030204" pitchFamily="34" charset="0"/>
                  <a:sym typeface="Calibri"/>
                </a:rPr>
                <a:t>(Key Performance Indicators)</a:t>
              </a:r>
              <a:endParaRPr lang="en-IN" sz="4000" b="1" kern="0" dirty="0">
                <a:solidFill>
                  <a:srgbClr val="000000"/>
                </a:solidFill>
                <a:latin typeface="High Tower Text" panose="02040502050506030303" pitchFamily="18" charset="0"/>
                <a:ea typeface="Calibri"/>
                <a:cs typeface="Calibri" panose="020F0502020204030204" pitchFamily="34" charset="0"/>
                <a:sym typeface="Calibri"/>
              </a:endParaRP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Visualization Dashboard Overview</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SQL Queries with Output</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Challenges Faced</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Data-Driven Decision Making</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Solution and Suggestions</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Conclusion</a:t>
              </a:r>
            </a:p>
          </p:txBody>
        </p:sp>
      </p:grpSp>
      <p:sp>
        <p:nvSpPr>
          <p:cNvPr id="7" name="Rectangle: Rounded Corners 6">
            <a:extLst>
              <a:ext uri="{FF2B5EF4-FFF2-40B4-BE49-F238E27FC236}">
                <a16:creationId xmlns:a16="http://schemas.microsoft.com/office/drawing/2014/main" id="{DC59FE1D-B91C-2608-355A-0AD3ADB5EF0B}"/>
              </a:ext>
            </a:extLst>
          </p:cNvPr>
          <p:cNvSpPr/>
          <p:nvPr/>
        </p:nvSpPr>
        <p:spPr>
          <a:xfrm>
            <a:off x="-90076" y="0"/>
            <a:ext cx="9234076" cy="10287000"/>
          </a:xfrm>
          <a:prstGeom prst="roundRect">
            <a:avLst>
              <a:gd name="adj" fmla="val 6768"/>
            </a:avLst>
          </a:prstGeom>
          <a:blipFill dpi="0" rotWithShape="1">
            <a:blip r:embed="rId2">
              <a:alphaModFix amt="91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9A1666A-AD5A-967D-20F6-4E5F81C7B10F}"/>
              </a:ext>
            </a:extLst>
          </p:cNvPr>
          <p:cNvSpPr txBox="1"/>
          <p:nvPr/>
        </p:nvSpPr>
        <p:spPr>
          <a:xfrm>
            <a:off x="15544800" y="9601069"/>
            <a:ext cx="2537460" cy="400110"/>
          </a:xfrm>
          <a:prstGeom prst="rect">
            <a:avLst/>
          </a:prstGeom>
          <a:noFill/>
        </p:spPr>
        <p:txBody>
          <a:bodyPr wrap="square" rtlCol="0">
            <a:spAutoFit/>
          </a:bodyPr>
          <a:lstStyle/>
          <a:p>
            <a:r>
              <a:rPr lang="en-US" sz="2000" b="1" dirty="0"/>
              <a:t>BANK LOAN ANALYSIS</a:t>
            </a:r>
            <a:endParaRPr lang="en-IN" sz="2000" b="1" dirty="0"/>
          </a:p>
        </p:txBody>
      </p:sp>
    </p:spTree>
    <p:extLst>
      <p:ext uri="{BB962C8B-B14F-4D97-AF65-F5344CB8AC3E}">
        <p14:creationId xmlns:p14="http://schemas.microsoft.com/office/powerpoint/2010/main" val="30430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15A82C4-0CF7-96EC-185B-B840D49E206E}"/>
              </a:ext>
            </a:extLst>
          </p:cNvPr>
          <p:cNvGrpSpPr/>
          <p:nvPr/>
        </p:nvGrpSpPr>
        <p:grpSpPr>
          <a:xfrm>
            <a:off x="1168399" y="1441665"/>
            <a:ext cx="15951202" cy="8591335"/>
            <a:chOff x="1168399" y="1441665"/>
            <a:chExt cx="15951202" cy="8591335"/>
          </a:xfrm>
        </p:grpSpPr>
        <p:pic>
          <p:nvPicPr>
            <p:cNvPr id="5" name="Picture 4">
              <a:extLst>
                <a:ext uri="{FF2B5EF4-FFF2-40B4-BE49-F238E27FC236}">
                  <a16:creationId xmlns:a16="http://schemas.microsoft.com/office/drawing/2014/main" id="{2482B782-B316-75C4-3AE9-2F9185BCC7A9}"/>
                </a:ext>
              </a:extLst>
            </p:cNvPr>
            <p:cNvPicPr>
              <a:picLocks noChangeAspect="1"/>
            </p:cNvPicPr>
            <p:nvPr/>
          </p:nvPicPr>
          <p:blipFill>
            <a:blip r:embed="rId2"/>
            <a:stretch>
              <a:fillRect/>
            </a:stretch>
          </p:blipFill>
          <p:spPr>
            <a:xfrm>
              <a:off x="1168399" y="2857500"/>
              <a:ext cx="8431751" cy="6667500"/>
            </a:xfrm>
            <a:prstGeom prst="rect">
              <a:avLst/>
            </a:prstGeom>
          </p:spPr>
        </p:pic>
        <p:pic>
          <p:nvPicPr>
            <p:cNvPr id="8" name="Picture 7">
              <a:extLst>
                <a:ext uri="{FF2B5EF4-FFF2-40B4-BE49-F238E27FC236}">
                  <a16:creationId xmlns:a16="http://schemas.microsoft.com/office/drawing/2014/main" id="{75464421-8F46-CA70-53CB-267A03194922}"/>
                </a:ext>
              </a:extLst>
            </p:cNvPr>
            <p:cNvPicPr>
              <a:picLocks noChangeAspect="1"/>
            </p:cNvPicPr>
            <p:nvPr/>
          </p:nvPicPr>
          <p:blipFill>
            <a:blip r:embed="rId3"/>
            <a:stretch>
              <a:fillRect/>
            </a:stretch>
          </p:blipFill>
          <p:spPr>
            <a:xfrm>
              <a:off x="12344401" y="1441665"/>
              <a:ext cx="4775200" cy="8591335"/>
            </a:xfrm>
            <a:prstGeom prst="rect">
              <a:avLst/>
            </a:prstGeom>
          </p:spPr>
        </p:pic>
      </p:grpSp>
      <p:sp>
        <p:nvSpPr>
          <p:cNvPr id="2" name="TextBox 4">
            <a:extLst>
              <a:ext uri="{FF2B5EF4-FFF2-40B4-BE49-F238E27FC236}">
                <a16:creationId xmlns:a16="http://schemas.microsoft.com/office/drawing/2014/main" id="{C13B92D9-4AA2-9F7C-F17C-A1A3E4309410}"/>
              </a:ext>
            </a:extLst>
          </p:cNvPr>
          <p:cNvSpPr txBox="1"/>
          <p:nvPr/>
        </p:nvSpPr>
        <p:spPr>
          <a:xfrm>
            <a:off x="4762500" y="409467"/>
            <a:ext cx="87630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IV – State wise Loan Status</a:t>
            </a:r>
          </a:p>
        </p:txBody>
      </p:sp>
      <p:grpSp>
        <p:nvGrpSpPr>
          <p:cNvPr id="7" name="Group 6">
            <a:extLst>
              <a:ext uri="{FF2B5EF4-FFF2-40B4-BE49-F238E27FC236}">
                <a16:creationId xmlns:a16="http://schemas.microsoft.com/office/drawing/2014/main" id="{1232B393-BAA6-00F8-95CE-71F8E31030AF}"/>
              </a:ext>
            </a:extLst>
          </p:cNvPr>
          <p:cNvGrpSpPr/>
          <p:nvPr/>
        </p:nvGrpSpPr>
        <p:grpSpPr>
          <a:xfrm>
            <a:off x="4191000" y="2040331"/>
            <a:ext cx="8001000" cy="3787600"/>
            <a:chOff x="4191000" y="2040331"/>
            <a:chExt cx="8001000" cy="3787600"/>
          </a:xfrm>
        </p:grpSpPr>
        <p:sp>
          <p:nvSpPr>
            <p:cNvPr id="3" name="TextBox 2">
              <a:extLst>
                <a:ext uri="{FF2B5EF4-FFF2-40B4-BE49-F238E27FC236}">
                  <a16:creationId xmlns:a16="http://schemas.microsoft.com/office/drawing/2014/main" id="{360EABE2-E3C3-03FA-2C98-AFBF215859EB}"/>
                </a:ext>
              </a:extLst>
            </p:cNvPr>
            <p:cNvSpPr txBox="1"/>
            <p:nvPr/>
          </p:nvSpPr>
          <p:spPr>
            <a:xfrm>
              <a:off x="4191000" y="2040331"/>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6" name="TextBox 5">
              <a:extLst>
                <a:ext uri="{FF2B5EF4-FFF2-40B4-BE49-F238E27FC236}">
                  <a16:creationId xmlns:a16="http://schemas.microsoft.com/office/drawing/2014/main" id="{7A18487C-5640-D518-C046-9908D6491CD4}"/>
                </a:ext>
              </a:extLst>
            </p:cNvPr>
            <p:cNvSpPr txBox="1"/>
            <p:nvPr/>
          </p:nvSpPr>
          <p:spPr>
            <a:xfrm>
              <a:off x="10515600" y="5181600"/>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20325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90">
                                          <p:stCondLst>
                                            <p:cond delay="0"/>
                                          </p:stCondLst>
                                        </p:cTn>
                                        <p:tgtEl>
                                          <p:spTgt spid="7"/>
                                        </p:tgtEl>
                                      </p:cBhvr>
                                    </p:animEffect>
                                    <p:anim calcmode="lin" valueType="num">
                                      <p:cBhvr>
                                        <p:cTn id="1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7" dur="13">
                                          <p:stCondLst>
                                            <p:cond delay="325"/>
                                          </p:stCondLst>
                                        </p:cTn>
                                        <p:tgtEl>
                                          <p:spTgt spid="7"/>
                                        </p:tgtEl>
                                      </p:cBhvr>
                                      <p:to x="100000" y="60000"/>
                                    </p:animScale>
                                    <p:animScale>
                                      <p:cBhvr>
                                        <p:cTn id="18" dur="83" decel="50000">
                                          <p:stCondLst>
                                            <p:cond delay="338"/>
                                          </p:stCondLst>
                                        </p:cTn>
                                        <p:tgtEl>
                                          <p:spTgt spid="7"/>
                                        </p:tgtEl>
                                      </p:cBhvr>
                                      <p:to x="100000" y="100000"/>
                                    </p:animScale>
                                    <p:animScale>
                                      <p:cBhvr>
                                        <p:cTn id="19" dur="13">
                                          <p:stCondLst>
                                            <p:cond delay="656"/>
                                          </p:stCondLst>
                                        </p:cTn>
                                        <p:tgtEl>
                                          <p:spTgt spid="7"/>
                                        </p:tgtEl>
                                      </p:cBhvr>
                                      <p:to x="100000" y="80000"/>
                                    </p:animScale>
                                    <p:animScale>
                                      <p:cBhvr>
                                        <p:cTn id="20" dur="83" decel="50000">
                                          <p:stCondLst>
                                            <p:cond delay="669"/>
                                          </p:stCondLst>
                                        </p:cTn>
                                        <p:tgtEl>
                                          <p:spTgt spid="7"/>
                                        </p:tgtEl>
                                      </p:cBhvr>
                                      <p:to x="100000" y="100000"/>
                                    </p:animScale>
                                    <p:animScale>
                                      <p:cBhvr>
                                        <p:cTn id="21" dur="13">
                                          <p:stCondLst>
                                            <p:cond delay="821"/>
                                          </p:stCondLst>
                                        </p:cTn>
                                        <p:tgtEl>
                                          <p:spTgt spid="7"/>
                                        </p:tgtEl>
                                      </p:cBhvr>
                                      <p:to x="100000" y="90000"/>
                                    </p:animScale>
                                    <p:animScale>
                                      <p:cBhvr>
                                        <p:cTn id="22" dur="83" decel="50000">
                                          <p:stCondLst>
                                            <p:cond delay="834"/>
                                          </p:stCondLst>
                                        </p:cTn>
                                        <p:tgtEl>
                                          <p:spTgt spid="7"/>
                                        </p:tgtEl>
                                      </p:cBhvr>
                                      <p:to x="100000" y="100000"/>
                                    </p:animScale>
                                    <p:animScale>
                                      <p:cBhvr>
                                        <p:cTn id="23" dur="13">
                                          <p:stCondLst>
                                            <p:cond delay="904"/>
                                          </p:stCondLst>
                                        </p:cTn>
                                        <p:tgtEl>
                                          <p:spTgt spid="7"/>
                                        </p:tgtEl>
                                      </p:cBhvr>
                                      <p:to x="100000" y="95000"/>
                                    </p:animScale>
                                    <p:animScale>
                                      <p:cBhvr>
                                        <p:cTn id="24" dur="83" decel="50000">
                                          <p:stCondLst>
                                            <p:cond delay="917"/>
                                          </p:stCondLst>
                                        </p:cTn>
                                        <p:tgtEl>
                                          <p:spTgt spid="7"/>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293B1B-E89A-950E-FB57-A0CCB47ADFF8}"/>
              </a:ext>
            </a:extLst>
          </p:cNvPr>
          <p:cNvGrpSpPr/>
          <p:nvPr/>
        </p:nvGrpSpPr>
        <p:grpSpPr>
          <a:xfrm>
            <a:off x="878553" y="2610928"/>
            <a:ext cx="16266447" cy="7269453"/>
            <a:chOff x="878553" y="2610928"/>
            <a:chExt cx="16266447" cy="7269453"/>
          </a:xfrm>
        </p:grpSpPr>
        <p:pic>
          <p:nvPicPr>
            <p:cNvPr id="3" name="Picture 2">
              <a:extLst>
                <a:ext uri="{FF2B5EF4-FFF2-40B4-BE49-F238E27FC236}">
                  <a16:creationId xmlns:a16="http://schemas.microsoft.com/office/drawing/2014/main" id="{A055318D-C730-A14D-EDD0-D1C053823622}"/>
                </a:ext>
              </a:extLst>
            </p:cNvPr>
            <p:cNvPicPr>
              <a:picLocks noChangeAspect="1"/>
            </p:cNvPicPr>
            <p:nvPr/>
          </p:nvPicPr>
          <p:blipFill>
            <a:blip r:embed="rId2"/>
            <a:stretch>
              <a:fillRect/>
            </a:stretch>
          </p:blipFill>
          <p:spPr>
            <a:xfrm>
              <a:off x="878553" y="2933700"/>
              <a:ext cx="9520493" cy="6248400"/>
            </a:xfrm>
            <a:prstGeom prst="rect">
              <a:avLst/>
            </a:prstGeom>
          </p:spPr>
        </p:pic>
        <p:pic>
          <p:nvPicPr>
            <p:cNvPr id="7" name="Picture 6">
              <a:extLst>
                <a:ext uri="{FF2B5EF4-FFF2-40B4-BE49-F238E27FC236}">
                  <a16:creationId xmlns:a16="http://schemas.microsoft.com/office/drawing/2014/main" id="{B2FA2C7E-56ED-8484-1CF3-712B9CA38124}"/>
                </a:ext>
              </a:extLst>
            </p:cNvPr>
            <p:cNvPicPr>
              <a:picLocks noChangeAspect="1"/>
            </p:cNvPicPr>
            <p:nvPr/>
          </p:nvPicPr>
          <p:blipFill>
            <a:blip r:embed="rId3"/>
            <a:stretch>
              <a:fillRect/>
            </a:stretch>
          </p:blipFill>
          <p:spPr>
            <a:xfrm>
              <a:off x="11735615" y="2610928"/>
              <a:ext cx="5409385" cy="7269453"/>
            </a:xfrm>
            <a:prstGeom prst="rect">
              <a:avLst/>
            </a:prstGeom>
          </p:spPr>
        </p:pic>
      </p:grpSp>
      <p:grpSp>
        <p:nvGrpSpPr>
          <p:cNvPr id="9" name="Group 8">
            <a:extLst>
              <a:ext uri="{FF2B5EF4-FFF2-40B4-BE49-F238E27FC236}">
                <a16:creationId xmlns:a16="http://schemas.microsoft.com/office/drawing/2014/main" id="{E7449089-E359-6765-4436-87FD206980E7}"/>
              </a:ext>
            </a:extLst>
          </p:cNvPr>
          <p:cNvGrpSpPr/>
          <p:nvPr/>
        </p:nvGrpSpPr>
        <p:grpSpPr>
          <a:xfrm>
            <a:off x="4191000" y="1795207"/>
            <a:ext cx="11087507" cy="646332"/>
            <a:chOff x="4191000" y="1795207"/>
            <a:chExt cx="11087507" cy="646332"/>
          </a:xfrm>
        </p:grpSpPr>
        <p:sp>
          <p:nvSpPr>
            <p:cNvPr id="2" name="TextBox 1">
              <a:extLst>
                <a:ext uri="{FF2B5EF4-FFF2-40B4-BE49-F238E27FC236}">
                  <a16:creationId xmlns:a16="http://schemas.microsoft.com/office/drawing/2014/main" id="{A433FC2B-36BE-B4E2-36AC-A3D8D6C3301B}"/>
                </a:ext>
              </a:extLst>
            </p:cNvPr>
            <p:cNvSpPr txBox="1"/>
            <p:nvPr/>
          </p:nvSpPr>
          <p:spPr>
            <a:xfrm>
              <a:off x="4191000" y="1795208"/>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45449C67-ECC1-20A2-9511-062D45547E59}"/>
                </a:ext>
              </a:extLst>
            </p:cNvPr>
            <p:cNvSpPr txBox="1"/>
            <p:nvPr/>
          </p:nvSpPr>
          <p:spPr>
            <a:xfrm>
              <a:off x="13602107" y="1795207"/>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6" name="TextBox 4">
            <a:extLst>
              <a:ext uri="{FF2B5EF4-FFF2-40B4-BE49-F238E27FC236}">
                <a16:creationId xmlns:a16="http://schemas.microsoft.com/office/drawing/2014/main" id="{71910083-DCC1-A0B7-33A2-316AA2A21CCB}"/>
              </a:ext>
            </a:extLst>
          </p:cNvPr>
          <p:cNvSpPr txBox="1"/>
          <p:nvPr/>
        </p:nvSpPr>
        <p:spPr>
          <a:xfrm>
            <a:off x="3886200" y="419100"/>
            <a:ext cx="105156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 – Month wise Loan Status</a:t>
            </a:r>
          </a:p>
        </p:txBody>
      </p:sp>
    </p:spTree>
    <p:extLst>
      <p:ext uri="{BB962C8B-B14F-4D97-AF65-F5344CB8AC3E}">
        <p14:creationId xmlns:p14="http://schemas.microsoft.com/office/powerpoint/2010/main" val="9718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7E53114-EAAD-BD14-542A-FBF5DBBFF994}"/>
              </a:ext>
            </a:extLst>
          </p:cNvPr>
          <p:cNvGrpSpPr/>
          <p:nvPr/>
        </p:nvGrpSpPr>
        <p:grpSpPr>
          <a:xfrm>
            <a:off x="1143000" y="1712868"/>
            <a:ext cx="16002000" cy="8421732"/>
            <a:chOff x="1143000" y="1712868"/>
            <a:chExt cx="16002000" cy="8421732"/>
          </a:xfrm>
        </p:grpSpPr>
        <p:pic>
          <p:nvPicPr>
            <p:cNvPr id="5" name="Picture 4">
              <a:extLst>
                <a:ext uri="{FF2B5EF4-FFF2-40B4-BE49-F238E27FC236}">
                  <a16:creationId xmlns:a16="http://schemas.microsoft.com/office/drawing/2014/main" id="{75D650CD-20FA-3A02-A8D6-AA1271CF2153}"/>
                </a:ext>
              </a:extLst>
            </p:cNvPr>
            <p:cNvPicPr>
              <a:picLocks noChangeAspect="1"/>
            </p:cNvPicPr>
            <p:nvPr/>
          </p:nvPicPr>
          <p:blipFill>
            <a:blip r:embed="rId2"/>
            <a:stretch>
              <a:fillRect/>
            </a:stretch>
          </p:blipFill>
          <p:spPr>
            <a:xfrm>
              <a:off x="9480572" y="1712868"/>
              <a:ext cx="7664428" cy="8421731"/>
            </a:xfrm>
            <a:prstGeom prst="rect">
              <a:avLst/>
            </a:prstGeom>
          </p:spPr>
        </p:pic>
        <p:pic>
          <p:nvPicPr>
            <p:cNvPr id="8" name="Picture 7">
              <a:extLst>
                <a:ext uri="{FF2B5EF4-FFF2-40B4-BE49-F238E27FC236}">
                  <a16:creationId xmlns:a16="http://schemas.microsoft.com/office/drawing/2014/main" id="{09845B04-DFEF-CF2D-5A8F-00154BD31742}"/>
                </a:ext>
              </a:extLst>
            </p:cNvPr>
            <p:cNvPicPr>
              <a:picLocks noChangeAspect="1"/>
            </p:cNvPicPr>
            <p:nvPr/>
          </p:nvPicPr>
          <p:blipFill>
            <a:blip r:embed="rId3"/>
            <a:stretch>
              <a:fillRect/>
            </a:stretch>
          </p:blipFill>
          <p:spPr>
            <a:xfrm>
              <a:off x="1143000" y="1712868"/>
              <a:ext cx="7664430" cy="8421732"/>
            </a:xfrm>
            <a:prstGeom prst="rect">
              <a:avLst/>
            </a:prstGeom>
          </p:spPr>
        </p:pic>
      </p:grpSp>
      <p:sp>
        <p:nvSpPr>
          <p:cNvPr id="2" name="TextBox 1">
            <a:extLst>
              <a:ext uri="{FF2B5EF4-FFF2-40B4-BE49-F238E27FC236}">
                <a16:creationId xmlns:a16="http://schemas.microsoft.com/office/drawing/2014/main" id="{D0DAACB6-C9C7-B407-F4FA-6844A74A2608}"/>
              </a:ext>
            </a:extLst>
          </p:cNvPr>
          <p:cNvSpPr txBox="1"/>
          <p:nvPr/>
        </p:nvSpPr>
        <p:spPr>
          <a:xfrm rot="16200000">
            <a:off x="-9022" y="5600567"/>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3" name="TextBox 2">
            <a:extLst>
              <a:ext uri="{FF2B5EF4-FFF2-40B4-BE49-F238E27FC236}">
                <a16:creationId xmlns:a16="http://schemas.microsoft.com/office/drawing/2014/main" id="{43C3D4D0-9DAF-7163-B4EC-A8D1F4EF460F}"/>
              </a:ext>
            </a:extLst>
          </p:cNvPr>
          <p:cNvSpPr txBox="1"/>
          <p:nvPr/>
        </p:nvSpPr>
        <p:spPr>
          <a:xfrm rot="5400000">
            <a:off x="16744986" y="5486268"/>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sp>
        <p:nvSpPr>
          <p:cNvPr id="6" name="TextBox 4">
            <a:extLst>
              <a:ext uri="{FF2B5EF4-FFF2-40B4-BE49-F238E27FC236}">
                <a16:creationId xmlns:a16="http://schemas.microsoft.com/office/drawing/2014/main" id="{8E33AD68-46FB-AC29-689B-508F55435A1F}"/>
              </a:ext>
            </a:extLst>
          </p:cNvPr>
          <p:cNvSpPr txBox="1"/>
          <p:nvPr/>
        </p:nvSpPr>
        <p:spPr>
          <a:xfrm>
            <a:off x="2286000" y="429458"/>
            <a:ext cx="139446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VI – Home ownership Vs last payment date stats</a:t>
            </a:r>
          </a:p>
        </p:txBody>
      </p:sp>
    </p:spTree>
    <p:extLst>
      <p:ext uri="{BB962C8B-B14F-4D97-AF65-F5344CB8AC3E}">
        <p14:creationId xmlns:p14="http://schemas.microsoft.com/office/powerpoint/2010/main" val="16389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Effect transition="in" filter="fade">
                                      <p:cBhvr>
                                        <p:cTn id="17" dur="1000"/>
                                        <p:tgtEl>
                                          <p:spTgt spid="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E7C5D36-2534-3266-A914-0291BF34A07B}"/>
              </a:ext>
            </a:extLst>
          </p:cNvPr>
          <p:cNvGrpSpPr/>
          <p:nvPr/>
        </p:nvGrpSpPr>
        <p:grpSpPr>
          <a:xfrm>
            <a:off x="990600" y="2057400"/>
            <a:ext cx="16961877" cy="7543800"/>
            <a:chOff x="990600" y="2057400"/>
            <a:chExt cx="16961877" cy="7543800"/>
          </a:xfrm>
        </p:grpSpPr>
        <p:pic>
          <p:nvPicPr>
            <p:cNvPr id="3" name="Picture 2">
              <a:extLst>
                <a:ext uri="{FF2B5EF4-FFF2-40B4-BE49-F238E27FC236}">
                  <a16:creationId xmlns:a16="http://schemas.microsoft.com/office/drawing/2014/main" id="{71124A7E-4E37-DFA3-C9F4-F5514410072E}"/>
                </a:ext>
              </a:extLst>
            </p:cNvPr>
            <p:cNvPicPr>
              <a:picLocks noChangeAspect="1"/>
            </p:cNvPicPr>
            <p:nvPr/>
          </p:nvPicPr>
          <p:blipFill>
            <a:blip r:embed="rId2"/>
            <a:stretch>
              <a:fillRect/>
            </a:stretch>
          </p:blipFill>
          <p:spPr>
            <a:xfrm>
              <a:off x="990600" y="2057400"/>
              <a:ext cx="9350137" cy="7543800"/>
            </a:xfrm>
            <a:prstGeom prst="rect">
              <a:avLst/>
            </a:prstGeom>
          </p:spPr>
        </p:pic>
        <p:pic>
          <p:nvPicPr>
            <p:cNvPr id="7" name="Picture 6">
              <a:extLst>
                <a:ext uri="{FF2B5EF4-FFF2-40B4-BE49-F238E27FC236}">
                  <a16:creationId xmlns:a16="http://schemas.microsoft.com/office/drawing/2014/main" id="{02447F62-47B5-89C4-6609-10D012593B8C}"/>
                </a:ext>
              </a:extLst>
            </p:cNvPr>
            <p:cNvPicPr>
              <a:picLocks noChangeAspect="1"/>
            </p:cNvPicPr>
            <p:nvPr/>
          </p:nvPicPr>
          <p:blipFill>
            <a:blip r:embed="rId3"/>
            <a:stretch>
              <a:fillRect/>
            </a:stretch>
          </p:blipFill>
          <p:spPr>
            <a:xfrm>
              <a:off x="10515600" y="2057400"/>
              <a:ext cx="7436877" cy="7543800"/>
            </a:xfrm>
            <a:prstGeom prst="rect">
              <a:avLst/>
            </a:prstGeom>
          </p:spPr>
        </p:pic>
      </p:grpSp>
      <p:grpSp>
        <p:nvGrpSpPr>
          <p:cNvPr id="9" name="Group 8">
            <a:extLst>
              <a:ext uri="{FF2B5EF4-FFF2-40B4-BE49-F238E27FC236}">
                <a16:creationId xmlns:a16="http://schemas.microsoft.com/office/drawing/2014/main" id="{DE5564B1-D56D-C90A-2B97-91760FD94083}"/>
              </a:ext>
            </a:extLst>
          </p:cNvPr>
          <p:cNvGrpSpPr/>
          <p:nvPr/>
        </p:nvGrpSpPr>
        <p:grpSpPr>
          <a:xfrm>
            <a:off x="4210679" y="1264741"/>
            <a:ext cx="10861559" cy="646332"/>
            <a:chOff x="4210679" y="1264741"/>
            <a:chExt cx="10861559" cy="646332"/>
          </a:xfrm>
        </p:grpSpPr>
        <p:sp>
          <p:nvSpPr>
            <p:cNvPr id="2" name="TextBox 1">
              <a:extLst>
                <a:ext uri="{FF2B5EF4-FFF2-40B4-BE49-F238E27FC236}">
                  <a16:creationId xmlns:a16="http://schemas.microsoft.com/office/drawing/2014/main" id="{245A8C70-E691-6391-9448-A18F42C7C6EC}"/>
                </a:ext>
              </a:extLst>
            </p:cNvPr>
            <p:cNvSpPr txBox="1"/>
            <p:nvPr/>
          </p:nvSpPr>
          <p:spPr>
            <a:xfrm>
              <a:off x="4210679" y="1264742"/>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E35C47FC-9141-78FE-EF33-351BECD45D17}"/>
                </a:ext>
              </a:extLst>
            </p:cNvPr>
            <p:cNvSpPr txBox="1"/>
            <p:nvPr/>
          </p:nvSpPr>
          <p:spPr>
            <a:xfrm>
              <a:off x="13395838" y="1264741"/>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6" name="TextBox 4">
            <a:extLst>
              <a:ext uri="{FF2B5EF4-FFF2-40B4-BE49-F238E27FC236}">
                <a16:creationId xmlns:a16="http://schemas.microsoft.com/office/drawing/2014/main" id="{B80E2CE2-9ACF-42BF-ED9B-E2512B061757}"/>
              </a:ext>
            </a:extLst>
          </p:cNvPr>
          <p:cNvSpPr txBox="1"/>
          <p:nvPr/>
        </p:nvSpPr>
        <p:spPr>
          <a:xfrm>
            <a:off x="4191000" y="323635"/>
            <a:ext cx="109728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VII – Loan Amount vs Purpose Stats</a:t>
            </a:r>
          </a:p>
        </p:txBody>
      </p:sp>
    </p:spTree>
    <p:extLst>
      <p:ext uri="{BB962C8B-B14F-4D97-AF65-F5344CB8AC3E}">
        <p14:creationId xmlns:p14="http://schemas.microsoft.com/office/powerpoint/2010/main" val="402983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flipH="1">
            <a:off x="10515600" y="2400300"/>
            <a:ext cx="7792528" cy="7886700"/>
          </a:xfrm>
          <a:custGeom>
            <a:avLst/>
            <a:gdLst/>
            <a:ahLst/>
            <a:cxnLst/>
            <a:rect l="l" t="t" r="r" b="b"/>
            <a:pathLst>
              <a:path w="6567924" h="5851423">
                <a:moveTo>
                  <a:pt x="0" y="0"/>
                </a:moveTo>
                <a:lnTo>
                  <a:pt x="6567924" y="0"/>
                </a:lnTo>
                <a:lnTo>
                  <a:pt x="6567924" y="5851424"/>
                </a:lnTo>
                <a:lnTo>
                  <a:pt x="0" y="5851424"/>
                </a:lnTo>
                <a:lnTo>
                  <a:pt x="0" y="0"/>
                </a:lnTo>
                <a:close/>
              </a:path>
            </a:pathLst>
          </a:custGeom>
          <a:blipFill dpi="0" rotWithShape="1">
            <a:blip r:embed="rId2">
              <a:alphaModFix amt="40000"/>
              <a:extLst>
                <a:ext uri="{96DAC541-7B7A-43D3-8B79-37D633B846F1}">
                  <asvg:svgBlip xmlns:asvg="http://schemas.microsoft.com/office/drawing/2016/SVG/main" r:embed="rId3"/>
                </a:ext>
              </a:extLst>
            </a:blip>
            <a:srcRect/>
            <a:stretch>
              <a:fillRect/>
            </a:stretch>
          </a:blipFill>
          <a:ln cap="sq">
            <a:noFill/>
            <a:prstDash val="solid"/>
            <a:miter/>
          </a:ln>
          <a:effectLst>
            <a:reflection endPos="65000" dist="50800" dir="5400000" sy="-100000" algn="bl" rotWithShape="0"/>
          </a:effectLst>
        </p:spPr>
        <p:txBody>
          <a:bodyPr/>
          <a:lstStyle/>
          <a:p>
            <a:endParaRPr lang="en-IN" dirty="0"/>
          </a:p>
        </p:txBody>
      </p:sp>
      <p:sp>
        <p:nvSpPr>
          <p:cNvPr id="3" name="TextBox 3"/>
          <p:cNvSpPr txBox="1"/>
          <p:nvPr/>
        </p:nvSpPr>
        <p:spPr>
          <a:xfrm>
            <a:off x="1028700" y="419100"/>
            <a:ext cx="11010900" cy="1042401"/>
          </a:xfrm>
          <a:prstGeom prst="rect">
            <a:avLst/>
          </a:prstGeom>
        </p:spPr>
        <p:txBody>
          <a:bodyPr wrap="square" lIns="0" tIns="0" rIns="0" bIns="0" rtlCol="0" anchor="t">
            <a:spAutoFit/>
          </a:bodyPr>
          <a:lstStyle/>
          <a:p>
            <a:pPr marL="0" lvl="1" indent="0" algn="l">
              <a:lnSpc>
                <a:spcPts val="8010"/>
              </a:lnSpc>
            </a:pPr>
            <a:r>
              <a:rPr lang="en-US" sz="8900" b="1" spc="-409" dirty="0">
                <a:solidFill>
                  <a:srgbClr val="00694C"/>
                </a:solidFill>
                <a:latin typeface="Raleway Medium"/>
                <a:ea typeface="Raleway Medium"/>
                <a:cs typeface="Raleway Medium"/>
                <a:sym typeface="Raleway Medium"/>
              </a:rPr>
              <a:t>Challenges faced</a:t>
            </a:r>
          </a:p>
        </p:txBody>
      </p:sp>
      <p:sp>
        <p:nvSpPr>
          <p:cNvPr id="4" name="TextBox 3">
            <a:extLst>
              <a:ext uri="{FF2B5EF4-FFF2-40B4-BE49-F238E27FC236}">
                <a16:creationId xmlns:a16="http://schemas.microsoft.com/office/drawing/2014/main" id="{CFCD6C27-474E-B6D5-7B28-EF0E4BAA3208}"/>
              </a:ext>
            </a:extLst>
          </p:cNvPr>
          <p:cNvSpPr txBox="1"/>
          <p:nvPr/>
        </p:nvSpPr>
        <p:spPr>
          <a:xfrm>
            <a:off x="762000" y="1638300"/>
            <a:ext cx="17221200" cy="8309967"/>
          </a:xfrm>
          <a:prstGeom prst="rect">
            <a:avLst/>
          </a:prstGeom>
        </p:spPr>
        <p:txBody>
          <a:bodyPr wrap="square" lIns="0" tIns="0" rIns="0" bIns="0" rtlCol="0" anchor="t">
            <a:spAutoFit/>
          </a:bodyPr>
          <a:lstStyle/>
          <a:p>
            <a:r>
              <a:rPr lang="en-US" sz="3600" b="1" dirty="0">
                <a:latin typeface="Bahnschrift" panose="020B0502040204020203" pitchFamily="34" charset="0"/>
              </a:rPr>
              <a:t>1. Data Quality Issues</a:t>
            </a:r>
          </a:p>
          <a:p>
            <a:pPr lvl="1">
              <a:buFont typeface="Arial" panose="020B0604020202020204" pitchFamily="34" charset="0"/>
              <a:buChar char="•"/>
            </a:pPr>
            <a:r>
              <a:rPr lang="en-US" sz="3600" dirty="0">
                <a:solidFill>
                  <a:srgbClr val="00694C"/>
                </a:solidFill>
                <a:latin typeface="Bahnschrift" panose="020B0502040204020203" pitchFamily="34" charset="0"/>
              </a:rPr>
              <a:t>Problems with checking if loan data is correct.</a:t>
            </a:r>
          </a:p>
          <a:p>
            <a:pPr lvl="1">
              <a:buFont typeface="Arial" panose="020B0604020202020204" pitchFamily="34" charset="0"/>
              <a:buChar char="•"/>
            </a:pPr>
            <a:r>
              <a:rPr lang="en-US" sz="3600" dirty="0">
                <a:solidFill>
                  <a:srgbClr val="00694C"/>
                </a:solidFill>
                <a:latin typeface="Bahnschrift" panose="020B0502040204020203" pitchFamily="34" charset="0"/>
              </a:rPr>
              <a:t>Hard to keep all records accurate and complete.</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2. Seasonality Effects</a:t>
            </a:r>
          </a:p>
          <a:p>
            <a:pPr lvl="1">
              <a:buFont typeface="Arial" panose="020B0604020202020204" pitchFamily="34" charset="0"/>
              <a:buChar char="•"/>
            </a:pPr>
            <a:r>
              <a:rPr lang="en-US" sz="3600" dirty="0">
                <a:solidFill>
                  <a:srgbClr val="00694C"/>
                </a:solidFill>
                <a:latin typeface="Bahnschrift" panose="020B0502040204020203" pitchFamily="34" charset="0"/>
              </a:rPr>
              <a:t>Loan applications and payments change from month to month.</a:t>
            </a:r>
          </a:p>
          <a:p>
            <a:pPr lvl="1">
              <a:buFont typeface="Arial" panose="020B0604020202020204" pitchFamily="34" charset="0"/>
              <a:buChar char="•"/>
            </a:pPr>
            <a:r>
              <a:rPr lang="en-US" sz="3600" dirty="0">
                <a:solidFill>
                  <a:srgbClr val="00694C"/>
                </a:solidFill>
                <a:latin typeface="Bahnschrift" panose="020B0502040204020203" pitchFamily="34" charset="0"/>
              </a:rPr>
              <a:t>Need to consider seasonal patterns that could affect the analysis.</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3. Risk Assessment</a:t>
            </a:r>
          </a:p>
          <a:p>
            <a:pPr lvl="1">
              <a:buFont typeface="Arial" panose="020B0604020202020204" pitchFamily="34" charset="0"/>
              <a:buChar char="•"/>
            </a:pPr>
            <a:r>
              <a:rPr lang="en-US" sz="3600" dirty="0">
                <a:solidFill>
                  <a:srgbClr val="00694C"/>
                </a:solidFill>
                <a:latin typeface="Bahnschrift" panose="020B0502040204020203" pitchFamily="34" charset="0"/>
              </a:rPr>
              <a:t>Difficult to sort and evaluate the risk for different loan types.</a:t>
            </a:r>
          </a:p>
          <a:p>
            <a:pPr lvl="1">
              <a:buFont typeface="Arial" panose="020B0604020202020204" pitchFamily="34" charset="0"/>
              <a:buChar char="•"/>
            </a:pPr>
            <a:r>
              <a:rPr lang="en-US" sz="3600" dirty="0">
                <a:solidFill>
                  <a:srgbClr val="00694C"/>
                </a:solidFill>
                <a:latin typeface="Bahnschrift" panose="020B0502040204020203" pitchFamily="34" charset="0"/>
              </a:rPr>
              <a:t>Managing high-risk borrowers who have larger unpaid balances.</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4. State Disparities</a:t>
            </a:r>
          </a:p>
          <a:p>
            <a:pPr lvl="1">
              <a:buFont typeface="Arial" panose="020B0604020202020204" pitchFamily="34" charset="0"/>
              <a:buChar char="•"/>
            </a:pPr>
            <a:r>
              <a:rPr lang="en-US" sz="3600" dirty="0">
                <a:solidFill>
                  <a:srgbClr val="00694C"/>
                </a:solidFill>
                <a:latin typeface="Bahnschrift" panose="020B0502040204020203" pitchFamily="34" charset="0"/>
              </a:rPr>
              <a:t>Borrowing rates differ from state to state.</a:t>
            </a:r>
          </a:p>
          <a:p>
            <a:pPr lvl="1">
              <a:buFont typeface="Arial" panose="020B0604020202020204" pitchFamily="34" charset="0"/>
              <a:buChar char="•"/>
            </a:pPr>
            <a:r>
              <a:rPr lang="en-US" sz="3600" dirty="0">
                <a:solidFill>
                  <a:srgbClr val="00694C"/>
                </a:solidFill>
                <a:latin typeface="Bahnschrift" panose="020B0502040204020203" pitchFamily="34" charset="0"/>
              </a:rPr>
              <a:t>Economic and population differences impact loan demand.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95400" y="374465"/>
            <a:ext cx="13030200" cy="2327753"/>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Data-Driven Decision Making</a:t>
            </a:r>
          </a:p>
        </p:txBody>
      </p:sp>
      <p:sp>
        <p:nvSpPr>
          <p:cNvPr id="4" name="Freeform 4"/>
          <p:cNvSpPr/>
          <p:nvPr/>
        </p:nvSpPr>
        <p:spPr>
          <a:xfrm>
            <a:off x="12573000" y="3033777"/>
            <a:ext cx="6663549" cy="7228702"/>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2">
            <a:extLst>
              <a:ext uri="{FF2B5EF4-FFF2-40B4-BE49-F238E27FC236}">
                <a16:creationId xmlns:a16="http://schemas.microsoft.com/office/drawing/2014/main" id="{E1BAAB1A-50B2-AFD2-7EDA-9D979D91C766}"/>
              </a:ext>
            </a:extLst>
          </p:cNvPr>
          <p:cNvSpPr txBox="1"/>
          <p:nvPr/>
        </p:nvSpPr>
        <p:spPr>
          <a:xfrm>
            <a:off x="838200" y="2756733"/>
            <a:ext cx="14325600" cy="7530267"/>
          </a:xfrm>
          <a:prstGeom prst="rect">
            <a:avLst/>
          </a:prstGeom>
          <a:noFill/>
        </p:spPr>
        <p:txBody>
          <a:bodyPr wrap="square">
            <a:spAutoFit/>
          </a:bodyPr>
          <a:lstStyle/>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Prioritize Verified Loans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Focus on verified loans in future lending decisions.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Enhance verification processes to increase the pool of reliable borrowers.</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Adjust Lending Criteria</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Modify criteria based on insights from grade and subgrade analysis.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Develop targeted loan products to cater to different risk profiles.</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Seasonal Promotions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Capitalize on peak borrowing periods like May with special loan offers.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Introduce incentives during slower months, such as June, to stimulate demand.</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Target High-Borrowing States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Direct marketing efforts towards states like California, New York, and Florida.</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Develop state-specific strategies to maximize lending opportunities.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95400" y="374465"/>
            <a:ext cx="13030200" cy="1154162"/>
          </a:xfrm>
          <a:prstGeom prst="rect">
            <a:avLst/>
          </a:prstGeom>
        </p:spPr>
        <p:txBody>
          <a:bodyPr wrap="square" lIns="0" tIns="0" rIns="0" bIns="0" rtlCol="0" anchor="t">
            <a:spAutoFit/>
          </a:bodyPr>
          <a:lstStyle/>
          <a:p>
            <a:pPr marL="0" lvl="1" indent="0" algn="l">
              <a:lnSpc>
                <a:spcPts val="9037"/>
              </a:lnSpc>
            </a:pPr>
            <a:r>
              <a:rPr lang="en-US" sz="8800" b="1" spc="-461" dirty="0">
                <a:solidFill>
                  <a:srgbClr val="00694C"/>
                </a:solidFill>
                <a:latin typeface="Raleway Medium"/>
                <a:ea typeface="Raleway Medium"/>
                <a:cs typeface="Raleway Medium"/>
                <a:sym typeface="Raleway Medium"/>
              </a:rPr>
              <a:t>Solution and Suggestions</a:t>
            </a:r>
          </a:p>
        </p:txBody>
      </p:sp>
      <p:sp>
        <p:nvSpPr>
          <p:cNvPr id="4" name="Freeform 4"/>
          <p:cNvSpPr/>
          <p:nvPr/>
        </p:nvSpPr>
        <p:spPr>
          <a:xfrm>
            <a:off x="14270425" y="6030098"/>
            <a:ext cx="4017575" cy="4256902"/>
          </a:xfrm>
          <a:custGeom>
            <a:avLst/>
            <a:gdLst/>
            <a:ahLst/>
            <a:cxnLst/>
            <a:rect l="l" t="t" r="r" b="b"/>
            <a:pathLst>
              <a:path w="6663549" h="7228702">
                <a:moveTo>
                  <a:pt x="0" y="0"/>
                </a:moveTo>
                <a:lnTo>
                  <a:pt x="6663549" y="0"/>
                </a:lnTo>
                <a:lnTo>
                  <a:pt x="6663549" y="7228702"/>
                </a:lnTo>
                <a:lnTo>
                  <a:pt x="0" y="7228702"/>
                </a:lnTo>
                <a:lnTo>
                  <a:pt x="0" y="0"/>
                </a:lnTo>
                <a:close/>
              </a:path>
            </a:pathLst>
          </a:custGeom>
          <a:blipFill dpi="0" rotWithShape="1">
            <a:blip r:embed="rId2">
              <a:alphaModFix amt="52000"/>
              <a:extLst>
                <a:ext uri="{96DAC541-7B7A-43D3-8B79-37D633B846F1}">
                  <asvg:svgBlip xmlns:asvg="http://schemas.microsoft.com/office/drawing/2016/SVG/main" r:embed="rId3"/>
                </a:ext>
              </a:extLst>
            </a:blip>
            <a:srcRect/>
            <a:stretch>
              <a:fillRect/>
            </a:stretch>
          </a:blipFill>
          <a:ln cap="sq">
            <a:noFill/>
            <a:prstDash val="solid"/>
            <a:miter/>
          </a:ln>
        </p:spPr>
      </p:sp>
      <p:sp>
        <p:nvSpPr>
          <p:cNvPr id="5" name="Rectangle 2">
            <a:extLst>
              <a:ext uri="{FF2B5EF4-FFF2-40B4-BE49-F238E27FC236}">
                <a16:creationId xmlns:a16="http://schemas.microsoft.com/office/drawing/2014/main" id="{4C483990-D881-79D4-9CEB-2FD6D11A3C29}"/>
              </a:ext>
            </a:extLst>
          </p:cNvPr>
          <p:cNvSpPr>
            <a:spLocks noChangeArrowheads="1"/>
          </p:cNvSpPr>
          <p:nvPr/>
        </p:nvSpPr>
        <p:spPr bwMode="auto">
          <a:xfrm>
            <a:off x="381000" y="1946154"/>
            <a:ext cx="17080317" cy="797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Enhanced Verification Processes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Implement stricter verification protocols to ensure data accuracy.</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Focus on converting non-verified loans to verified status for better repayment reliability.</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Seasonal Adjustments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Develop analytical models that adjust for seasonal trends.</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Offer tailored loan products to match seasonal borrowing patterns.</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Risk-Based Lending Strategies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Adjust lending criteria based on grade and subgrade analysis.	</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Introduce risk-based pricing to manage high-risk loans more effectively.</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State-Specific Lending Programs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Create targeted lending strategies for states with different economic conditions.</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Customize loan products to meet the specific needs of borrowers in high-demand states.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Bahnschrift" panose="020B0502040204020203" pitchFamily="34" charset="0"/>
            </a:endParaRPr>
          </a:p>
        </p:txBody>
      </p:sp>
    </p:spTree>
    <p:extLst>
      <p:ext uri="{BB962C8B-B14F-4D97-AF65-F5344CB8AC3E}">
        <p14:creationId xmlns:p14="http://schemas.microsoft.com/office/powerpoint/2010/main" val="10839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342900"/>
            <a:ext cx="16040100" cy="1173591"/>
          </a:xfrm>
          <a:prstGeom prst="rect">
            <a:avLst/>
          </a:prstGeom>
        </p:spPr>
        <p:txBody>
          <a:bodyPr lIns="0" tIns="0" rIns="0" bIns="0" rtlCol="0" anchor="t">
            <a:spAutoFit/>
          </a:bodyPr>
          <a:lstStyle/>
          <a:p>
            <a:pPr marL="0" lvl="1" indent="0" algn="ctr">
              <a:lnSpc>
                <a:spcPts val="9037"/>
              </a:lnSpc>
            </a:pPr>
            <a:r>
              <a:rPr lang="en-US" sz="8800" b="1" spc="-461" dirty="0">
                <a:solidFill>
                  <a:schemeClr val="bg1"/>
                </a:solidFill>
                <a:latin typeface="Raleway Medium"/>
                <a:ea typeface="Raleway Medium"/>
                <a:cs typeface="Raleway Medium"/>
                <a:sym typeface="Raleway Medium"/>
              </a:rPr>
              <a:t>Concl</a:t>
            </a:r>
            <a:r>
              <a:rPr lang="en-US" sz="8800" b="1" spc="-461" dirty="0">
                <a:solidFill>
                  <a:schemeClr val="tx1">
                    <a:lumMod val="75000"/>
                    <a:lumOff val="25000"/>
                  </a:schemeClr>
                </a:solidFill>
                <a:latin typeface="Raleway Medium"/>
                <a:ea typeface="Raleway Medium"/>
                <a:cs typeface="Raleway Medium"/>
                <a:sym typeface="Raleway Medium"/>
              </a:rPr>
              <a:t>usion</a:t>
            </a:r>
            <a:endParaRPr lang="en-US" sz="10041" b="1" spc="-461" dirty="0">
              <a:solidFill>
                <a:schemeClr val="tx1">
                  <a:lumMod val="75000"/>
                  <a:lumOff val="25000"/>
                </a:schemeClr>
              </a:solidFill>
              <a:latin typeface="Raleway Medium"/>
              <a:ea typeface="Raleway Medium"/>
              <a:cs typeface="Raleway Medium"/>
              <a:sym typeface="Raleway Medium"/>
            </a:endParaRPr>
          </a:p>
        </p:txBody>
      </p:sp>
      <p:sp>
        <p:nvSpPr>
          <p:cNvPr id="4" name="TextBox 3">
            <a:extLst>
              <a:ext uri="{FF2B5EF4-FFF2-40B4-BE49-F238E27FC236}">
                <a16:creationId xmlns:a16="http://schemas.microsoft.com/office/drawing/2014/main" id="{DF680A6C-7F93-B408-2E00-0E7DA8DD296C}"/>
              </a:ext>
            </a:extLst>
          </p:cNvPr>
          <p:cNvSpPr txBox="1"/>
          <p:nvPr/>
        </p:nvSpPr>
        <p:spPr>
          <a:xfrm>
            <a:off x="323850" y="1333500"/>
            <a:ext cx="17964150" cy="9008428"/>
          </a:xfrm>
          <a:prstGeom prst="rect">
            <a:avLst/>
          </a:prstGeom>
          <a:noFill/>
        </p:spPr>
        <p:txBody>
          <a:bodyPr wrap="square">
            <a:spAutoFit/>
          </a:bodyPr>
          <a:lstStyle/>
          <a:p>
            <a:pPr lvl="0">
              <a:lnSpc>
                <a:spcPct val="107000"/>
              </a:lnSpc>
              <a:spcAft>
                <a:spcPts val="800"/>
              </a:spcAft>
              <a:tabLst>
                <a:tab pos="457200" algn="l"/>
              </a:tabLst>
            </a:pPr>
            <a:r>
              <a:rPr lang="en-IN" sz="3400" kern="100" dirty="0">
                <a:solidFill>
                  <a:schemeClr val="tx1">
                    <a:lumMod val="75000"/>
                    <a:lumOff val="25000"/>
                  </a:schemeClr>
                </a:solidFill>
                <a:latin typeface="Bahnschrift" panose="020B0502040204020203" pitchFamily="34" charset="0"/>
                <a:ea typeface="Calibri" panose="020F0502020204030204" pitchFamily="34" charset="0"/>
                <a:cs typeface="Times New Roman" panose="02020603050405020304" pitchFamily="18" charset="0"/>
              </a:rPr>
              <a:t>1. </a:t>
            </a: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Enhanced Verification Processes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Implement stricter verification protocols to ensure data accuracy.</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Focus on converting non-verified loans to verified status for better repayment reliability.</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2. Seasonal Adjustments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Develop analytical models that adjust for seasonal trends.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Offer tailored loan products to match seasonal borrowing patterns.</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3. Risk-Based Lending Strategies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Adjust lending criteria based on grade and subgrade analysis.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Introduce risk-based pricing to manage high-risk loans more effectively.</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4. State-Specific Lending Programs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Create targeted lending strategies for states with different economic conditions.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Customize loan products to meet the specific needs of borrowers in high-demand states.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227" fill="hold">
                                          <p:stCondLst>
                                            <p:cond delay="0"/>
                                          </p:stCondLst>
                                        </p:cTn>
                                        <p:tgtEl>
                                          <p:spTgt spid="2">
                                            <p:txEl>
                                              <p:pRg st="0" end="0"/>
                                            </p:txEl>
                                          </p:spTgt>
                                        </p:tgtEl>
                                        <p:attrNameLst>
                                          <p:attrName>style.rotation</p:attrName>
                                        </p:attrNameLst>
                                      </p:cBhvr>
                                      <p:to>
                                        <p:strVal val="-45.0"/>
                                      </p:to>
                                    </p:set>
                                    <p:anim calcmode="lin" valueType="num">
                                      <p:cBhvr>
                                        <p:cTn id="8" dur="227" fill="hold">
                                          <p:stCondLst>
                                            <p:cond delay="227"/>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734800"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dpi="0" rotWithShape="1">
            <a:blip r:embed="rId2">
              <a:alphaModFix amt="27000"/>
              <a:extLst>
                <a:ext uri="{96DAC541-7B7A-43D3-8B79-37D633B846F1}">
                  <asvg:svgBlip xmlns:asvg="http://schemas.microsoft.com/office/drawing/2016/SVG/main" r:embed="rId3"/>
                </a:ext>
              </a:extLst>
            </a:blip>
            <a:srcRect/>
            <a:stretch>
              <a:fillRect/>
            </a:stretch>
          </a:blipFill>
          <a:ln cap="sq">
            <a:noFill/>
            <a:prstDash val="solid"/>
            <a:miter/>
          </a:ln>
        </p:spPr>
      </p:sp>
      <p:sp>
        <p:nvSpPr>
          <p:cNvPr id="3" name="TextBox 3"/>
          <p:cNvSpPr txBox="1"/>
          <p:nvPr/>
        </p:nvSpPr>
        <p:spPr>
          <a:xfrm>
            <a:off x="1219200" y="571500"/>
            <a:ext cx="9829800" cy="2327753"/>
          </a:xfrm>
          <a:prstGeom prst="rect">
            <a:avLst/>
          </a:prstGeom>
        </p:spPr>
        <p:txBody>
          <a:bodyPr wrap="square" lIns="0" tIns="0" rIns="0" bIns="0" rtlCol="0" anchor="t">
            <a:spAutoFit/>
          </a:bodyPr>
          <a:lstStyle/>
          <a:p>
            <a:pPr marL="0" lvl="1" indent="0" algn="l">
              <a:lnSpc>
                <a:spcPts val="9037"/>
              </a:lnSpc>
            </a:pPr>
            <a:r>
              <a:rPr lang="en-US" sz="8800" b="1" spc="-461" dirty="0">
                <a:solidFill>
                  <a:srgbClr val="00694C"/>
                </a:solidFill>
                <a:latin typeface="Raleway Medium"/>
                <a:ea typeface="Raleway Medium"/>
                <a:cs typeface="Raleway Medium"/>
                <a:sym typeface="Raleway Medium"/>
              </a:rPr>
              <a:t>Introduction to </a:t>
            </a:r>
          </a:p>
          <a:p>
            <a:pPr marL="0" lvl="1" indent="0" algn="l">
              <a:lnSpc>
                <a:spcPts val="9037"/>
              </a:lnSpc>
            </a:pPr>
            <a:r>
              <a:rPr lang="en-US" sz="8800" b="1" spc="-461" dirty="0">
                <a:solidFill>
                  <a:srgbClr val="00694C"/>
                </a:solidFill>
                <a:latin typeface="Raleway Medium"/>
                <a:ea typeface="Raleway Medium"/>
                <a:cs typeface="Raleway Medium"/>
                <a:sym typeface="Raleway Medium"/>
              </a:rPr>
              <a:t>Bank loan analysis</a:t>
            </a:r>
          </a:p>
        </p:txBody>
      </p:sp>
      <p:sp>
        <p:nvSpPr>
          <p:cNvPr id="7" name="TextBox 6">
            <a:extLst>
              <a:ext uri="{FF2B5EF4-FFF2-40B4-BE49-F238E27FC236}">
                <a16:creationId xmlns:a16="http://schemas.microsoft.com/office/drawing/2014/main" id="{43840369-89BB-4F22-939E-ABCDBFD117DF}"/>
              </a:ext>
            </a:extLst>
          </p:cNvPr>
          <p:cNvSpPr txBox="1"/>
          <p:nvPr/>
        </p:nvSpPr>
        <p:spPr>
          <a:xfrm>
            <a:off x="1216362" y="3162300"/>
            <a:ext cx="17071638" cy="6555641"/>
          </a:xfrm>
          <a:prstGeom prst="rect">
            <a:avLst/>
          </a:prstGeom>
          <a:noFill/>
        </p:spPr>
        <p:txBody>
          <a:bodyPr wrap="square">
            <a:spAutoFit/>
          </a:bodyPr>
          <a:lstStyle/>
          <a:p>
            <a:r>
              <a:rPr lang="en-US" sz="3000" b="1" dirty="0">
                <a:latin typeface="Bahnschrift" panose="020B0502040204020203" pitchFamily="34" charset="0"/>
              </a:rPr>
              <a:t>Objective:</a:t>
            </a:r>
            <a:br>
              <a:rPr lang="en-US" sz="3000" dirty="0">
                <a:latin typeface="Bahnschrift" panose="020B0502040204020203" pitchFamily="34" charset="0"/>
              </a:rPr>
            </a:br>
            <a:r>
              <a:rPr lang="en-US" sz="3000" dirty="0">
                <a:latin typeface="Bahnschrift" panose="020B0502040204020203" pitchFamily="34" charset="0"/>
              </a:rPr>
              <a:t>To analyze bank loan data to uncover key trends, insights, and patterns in lending and repayments.</a:t>
            </a:r>
          </a:p>
          <a:p>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Scope:</a:t>
            </a:r>
            <a:br>
              <a:rPr lang="en-US" sz="3000" dirty="0">
                <a:latin typeface="Bahnschrift" panose="020B0502040204020203" pitchFamily="34" charset="0"/>
              </a:rPr>
            </a:br>
            <a:r>
              <a:rPr lang="en-US" sz="3000" dirty="0">
                <a:latin typeface="Bahnschrift" panose="020B0502040204020203" pitchFamily="34" charset="0"/>
              </a:rPr>
              <a:t>This analysis covers various aspects of loan data, including year-wise loan amounts, payment verification status, risk assessment by grade, state-wise loan activity, and loan purposes.</a:t>
            </a:r>
          </a:p>
          <a:p>
            <a:pPr>
              <a:buFont typeface="Arial" panose="020B0604020202020204" pitchFamily="34" charset="0"/>
              <a:buChar char="•"/>
            </a:pPr>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Purpose:</a:t>
            </a:r>
            <a:br>
              <a:rPr lang="en-US" sz="3000" dirty="0">
                <a:latin typeface="Bahnschrift" panose="020B0502040204020203" pitchFamily="34" charset="0"/>
              </a:rPr>
            </a:br>
            <a:r>
              <a:rPr lang="en-US" sz="3000" dirty="0">
                <a:latin typeface="Bahnschrift" panose="020B0502040204020203" pitchFamily="34" charset="0"/>
              </a:rPr>
              <a:t>To provide data-driven insights that can help improve lending strategies, reduce risk, and identify opportunities for increasing loan approvals and repayments.</a:t>
            </a:r>
          </a:p>
          <a:p>
            <a:pPr>
              <a:buFont typeface="Arial" panose="020B0604020202020204" pitchFamily="34" charset="0"/>
              <a:buChar char="•"/>
            </a:pPr>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Data Source:</a:t>
            </a:r>
            <a:br>
              <a:rPr lang="en-US" sz="3000" dirty="0">
                <a:latin typeface="Bahnschrift" panose="020B0502040204020203" pitchFamily="34" charset="0"/>
              </a:rPr>
            </a:br>
            <a:r>
              <a:rPr lang="en-US" sz="3000" dirty="0">
                <a:latin typeface="Bahnschrift" panose="020B0502040204020203" pitchFamily="34" charset="0"/>
              </a:rPr>
              <a:t>The data used in this analysis is obtained from Finance_1 and Finance_2 Datasets with over 39k+ records.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47"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ppt_x"/>
                                          </p:val>
                                        </p:tav>
                                        <p:tav tm="100000">
                                          <p:val>
                                            <p:strVal val="#ppt_x"/>
                                          </p:val>
                                        </p:tav>
                                      </p:tavLst>
                                    </p:anim>
                                    <p:anim calcmode="lin" valueType="num">
                                      <p:cBhvr additive="base">
                                        <p:cTn id="2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19200" y="1219200"/>
            <a:ext cx="7924800" cy="3535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Key Performance Indicators</a:t>
            </a:r>
          </a:p>
        </p:txBody>
      </p:sp>
      <p:pic>
        <p:nvPicPr>
          <p:cNvPr id="3" name="Picture 3"/>
          <p:cNvPicPr>
            <a:picLocks noChangeAspect="1"/>
          </p:cNvPicPr>
          <p:nvPr/>
        </p:nvPicPr>
        <p:blipFill>
          <a:blip r:embed="rId2"/>
          <a:stretch>
            <a:fillRect/>
          </a:stretch>
        </p:blipFill>
        <p:spPr>
          <a:xfrm rot="16200000">
            <a:off x="10448308" y="1571010"/>
            <a:ext cx="11887202" cy="6840182"/>
          </a:xfrm>
          <a:prstGeom prst="rect">
            <a:avLst/>
          </a:prstGeom>
        </p:spPr>
      </p:pic>
      <p:sp>
        <p:nvSpPr>
          <p:cNvPr id="4" name="TextBox 4"/>
          <p:cNvSpPr txBox="1"/>
          <p:nvPr/>
        </p:nvSpPr>
        <p:spPr>
          <a:xfrm>
            <a:off x="3581400" y="4980558"/>
            <a:ext cx="17384278" cy="4092274"/>
          </a:xfrm>
          <a:prstGeom prst="rect">
            <a:avLst/>
          </a:prstGeom>
        </p:spPr>
        <p:txBody>
          <a:bodyPr lIns="0" tIns="0" rIns="0" bIns="0" rtlCol="0" anchor="t">
            <a:spAutoFit/>
          </a:bodyPr>
          <a:lstStyle/>
          <a:p>
            <a:pPr algn="l">
              <a:lnSpc>
                <a:spcPts val="4619"/>
              </a:lnSpc>
            </a:pPr>
            <a:r>
              <a:rPr lang="en-US" sz="3600" b="1" dirty="0">
                <a:latin typeface="Lucida Sans" panose="020B0602030504020204" pitchFamily="34" charset="0"/>
                <a:ea typeface="Raleway Bold"/>
                <a:cs typeface="Raleway Bold"/>
                <a:sym typeface="Raleway Bold"/>
              </a:rPr>
              <a:t>1. Year wise loan amount Stats.</a:t>
            </a:r>
          </a:p>
          <a:p>
            <a:pPr algn="l">
              <a:lnSpc>
                <a:spcPts val="4619"/>
              </a:lnSpc>
            </a:pPr>
            <a:r>
              <a:rPr lang="en-US" sz="3600" b="1" dirty="0">
                <a:latin typeface="Lucida Sans" panose="020B0602030504020204" pitchFamily="34" charset="0"/>
                <a:ea typeface="Raleway Bold"/>
                <a:cs typeface="Raleway Bold"/>
                <a:sym typeface="Raleway Bold"/>
              </a:rPr>
              <a:t>2. Grade and sub grade wise revolving balance.</a:t>
            </a:r>
          </a:p>
          <a:p>
            <a:pPr algn="l">
              <a:lnSpc>
                <a:spcPts val="4619"/>
              </a:lnSpc>
            </a:pPr>
            <a:r>
              <a:rPr lang="en-US" sz="3600" b="1" dirty="0">
                <a:latin typeface="Lucida Sans" panose="020B0602030504020204" pitchFamily="34" charset="0"/>
                <a:ea typeface="Raleway Bold"/>
                <a:cs typeface="Raleway Bold"/>
                <a:sym typeface="Raleway Bold"/>
              </a:rPr>
              <a:t>3. Total Payment for Verified Status Vs </a:t>
            </a:r>
          </a:p>
          <a:p>
            <a:pPr algn="l">
              <a:lnSpc>
                <a:spcPts val="4619"/>
              </a:lnSpc>
            </a:pPr>
            <a:r>
              <a:rPr lang="en-US" sz="3600" b="1" dirty="0">
                <a:latin typeface="Lucida Sans" panose="020B0602030504020204" pitchFamily="34" charset="0"/>
                <a:ea typeface="Raleway Bold"/>
                <a:cs typeface="Raleway Bold"/>
                <a:sym typeface="Raleway Bold"/>
              </a:rPr>
              <a:t>		Total Payment for Non Verified Status.</a:t>
            </a:r>
          </a:p>
          <a:p>
            <a:pPr algn="l">
              <a:lnSpc>
                <a:spcPts val="4619"/>
              </a:lnSpc>
            </a:pPr>
            <a:r>
              <a:rPr lang="en-US" sz="3600" b="1" dirty="0">
                <a:latin typeface="Lucida Sans" panose="020B0602030504020204" pitchFamily="34" charset="0"/>
                <a:ea typeface="Raleway Bold"/>
                <a:cs typeface="Raleway Bold"/>
                <a:sym typeface="Raleway Bold"/>
              </a:rPr>
              <a:t>4. State wise and month wise loan status.</a:t>
            </a:r>
          </a:p>
          <a:p>
            <a:pPr algn="l">
              <a:lnSpc>
                <a:spcPts val="4619"/>
              </a:lnSpc>
            </a:pPr>
            <a:r>
              <a:rPr lang="en-US" sz="3600" b="1" dirty="0">
                <a:latin typeface="Lucida Sans" panose="020B0602030504020204" pitchFamily="34" charset="0"/>
                <a:ea typeface="Raleway Bold"/>
                <a:cs typeface="Raleway Bold"/>
                <a:sym typeface="Raleway Bold"/>
              </a:rPr>
              <a:t>5. Home ownership Vs last payment date stats.</a:t>
            </a:r>
          </a:p>
          <a:p>
            <a:pPr algn="l">
              <a:lnSpc>
                <a:spcPts val="4619"/>
              </a:lnSpc>
              <a:spcBef>
                <a:spcPct val="0"/>
              </a:spcBef>
            </a:pPr>
            <a:endParaRPr lang="en-US" sz="3600" b="1" dirty="0">
              <a:latin typeface="Lucida Sans" panose="020B0602030504020204" pitchFamily="34" charset="0"/>
              <a:ea typeface="Raleway Bold"/>
              <a:cs typeface="Raleway Bold"/>
              <a:sym typeface="Raleway Bold"/>
            </a:endParaRPr>
          </a:p>
        </p:txBody>
      </p:sp>
      <p:pic>
        <p:nvPicPr>
          <p:cNvPr id="5" name="Picture 3">
            <a:extLst>
              <a:ext uri="{FF2B5EF4-FFF2-40B4-BE49-F238E27FC236}">
                <a16:creationId xmlns:a16="http://schemas.microsoft.com/office/drawing/2014/main" id="{60277438-71CB-1E20-320F-8E86D14041C8}"/>
              </a:ext>
            </a:extLst>
          </p:cNvPr>
          <p:cNvPicPr>
            <a:picLocks noChangeAspect="1"/>
          </p:cNvPicPr>
          <p:nvPr/>
        </p:nvPicPr>
        <p:blipFill>
          <a:blip r:embed="rId2"/>
          <a:stretch>
            <a:fillRect/>
          </a:stretch>
        </p:blipFill>
        <p:spPr>
          <a:xfrm flipH="1">
            <a:off x="-265873" y="7579962"/>
            <a:ext cx="3887530" cy="2975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000"/>
                                        <p:tgtEl>
                                          <p:spTgt spid="3"/>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4646782" y="342900"/>
            <a:ext cx="9779565" cy="705065"/>
          </a:xfrm>
          <a:prstGeom prst="rect">
            <a:avLst/>
          </a:prstGeom>
          <a:noFill/>
        </p:spPr>
        <p:txBody>
          <a:bodyPr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 – Year wise Loan Amount Status</a:t>
            </a:r>
          </a:p>
        </p:txBody>
      </p:sp>
      <p:pic>
        <p:nvPicPr>
          <p:cNvPr id="3" name="Picture 2">
            <a:extLst>
              <a:ext uri="{FF2B5EF4-FFF2-40B4-BE49-F238E27FC236}">
                <a16:creationId xmlns:a16="http://schemas.microsoft.com/office/drawing/2014/main" id="{5D617846-0E96-07B0-4456-DD977F8BD8D1}"/>
              </a:ext>
            </a:extLst>
          </p:cNvPr>
          <p:cNvPicPr>
            <a:picLocks noChangeAspect="1"/>
          </p:cNvPicPr>
          <p:nvPr/>
        </p:nvPicPr>
        <p:blipFill>
          <a:blip r:embed="rId2"/>
          <a:stretch>
            <a:fillRect/>
          </a:stretch>
        </p:blipFill>
        <p:spPr>
          <a:xfrm>
            <a:off x="4646783" y="1675544"/>
            <a:ext cx="9779565" cy="5679026"/>
          </a:xfrm>
          <a:prstGeom prst="rect">
            <a:avLst/>
          </a:prstGeom>
          <a:effectLst>
            <a:glow rad="241300">
              <a:srgbClr val="00694C">
                <a:alpha val="40000"/>
              </a:srgbClr>
            </a:glow>
            <a:reflection blurRad="6350" stA="50000" endA="275" endPos="40000" dist="101600" dir="5400000" sy="-100000" algn="bl" rotWithShape="0"/>
          </a:effectLst>
        </p:spPr>
      </p:pic>
      <p:sp>
        <p:nvSpPr>
          <p:cNvPr id="5" name="TextBox 5"/>
          <p:cNvSpPr txBox="1"/>
          <p:nvPr/>
        </p:nvSpPr>
        <p:spPr>
          <a:xfrm>
            <a:off x="990600" y="7961235"/>
            <a:ext cx="17297400" cy="2011448"/>
          </a:xfrm>
          <a:prstGeom prst="rect">
            <a:avLst/>
          </a:prstGeom>
          <a:noFill/>
        </p:spPr>
        <p:txBody>
          <a:bodyPr wrap="square" lIns="0" tIns="0" rIns="0" bIns="0" rtlCol="0" anchor="t">
            <a:spAutoFit/>
          </a:bodyPr>
          <a:lstStyle/>
          <a:p>
            <a:pPr>
              <a:lnSpc>
                <a:spcPts val="3080"/>
              </a:lnSpc>
              <a:spcBef>
                <a:spcPct val="0"/>
              </a:spcBef>
            </a:pPr>
            <a:r>
              <a:rPr lang="en-IN" sz="3200" b="1" dirty="0">
                <a:effectLst/>
                <a:latin typeface="Lucida Sans" panose="020B0602030504020204" pitchFamily="34" charset="0"/>
                <a:ea typeface="Calibri" panose="020F0502020204030204" pitchFamily="34" charset="0"/>
              </a:rPr>
              <a:t>The data shows a significant increase in loan amounts over the years. From a lowest $2.22 million in 2007, the loan amounts has increased to $260.50 million by 2011. This upward trend suggests growing lending activity and increased borrowing, likely due to economic factors and expanded lending criteria during this period."</a:t>
            </a:r>
            <a:endParaRPr lang="en-US" sz="2800" b="1" dirty="0">
              <a:solidFill>
                <a:srgbClr val="00694C"/>
              </a:solidFill>
              <a:latin typeface="Lucida Sans" panose="020B0602030504020204" pitchFamily="34" charset="0"/>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2895600" y="266700"/>
            <a:ext cx="13347983"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II – Grade and Subgrade wise Revolving Balance </a:t>
            </a:r>
          </a:p>
        </p:txBody>
      </p:sp>
      <p:sp>
        <p:nvSpPr>
          <p:cNvPr id="5" name="TextBox 5"/>
          <p:cNvSpPr txBox="1"/>
          <p:nvPr/>
        </p:nvSpPr>
        <p:spPr>
          <a:xfrm>
            <a:off x="838200" y="7962900"/>
            <a:ext cx="16840200" cy="2002600"/>
          </a:xfrm>
          <a:prstGeom prst="rect">
            <a:avLst/>
          </a:prstGeom>
          <a:noFill/>
        </p:spPr>
        <p:txBody>
          <a:bodyPr wrap="square" lIns="0" tIns="0" rIns="0" bIns="0" rtlCol="0" anchor="t">
            <a:spAutoFit/>
          </a:bodyPr>
          <a:lstStyle/>
          <a:p>
            <a:pPr>
              <a:lnSpc>
                <a:spcPts val="3080"/>
              </a:lnSpc>
              <a:spcBef>
                <a:spcPct val="0"/>
              </a:spcBef>
            </a:pPr>
            <a:r>
              <a:rPr lang="en-IN" sz="3200" b="1" dirty="0">
                <a:effectLst/>
                <a:latin typeface="Lucida Sans" panose="020B0602030504020204" pitchFamily="34" charset="0"/>
                <a:ea typeface="Segoe UI Symbol" panose="020B0502040204020203" pitchFamily="34" charset="0"/>
              </a:rPr>
              <a:t>The revolving balance varies significantly across different grades. Grade A has the lowest balance, suggesting strong repayment behaviour. Conversely, Grade G has the highest balance, which could indicate higher risk associated with these loans. Within each grade, subgrades also show varying balances, which may provide insight into specific credit quality within broader categories."</a:t>
            </a:r>
            <a:endParaRPr lang="en-US" sz="2800" b="1" dirty="0">
              <a:solidFill>
                <a:srgbClr val="00694C"/>
              </a:solidFill>
              <a:latin typeface="Lucida Sans" panose="020B0602030504020204" pitchFamily="34" charset="0"/>
              <a:ea typeface="Segoe UI Symbol" panose="020B0502040204020203" pitchFamily="34" charset="0"/>
              <a:cs typeface="Raleway Semi-Bold"/>
              <a:sym typeface="Raleway Semi-Bold"/>
            </a:endParaRPr>
          </a:p>
        </p:txBody>
      </p:sp>
      <p:pic>
        <p:nvPicPr>
          <p:cNvPr id="8" name="Picture 7">
            <a:extLst>
              <a:ext uri="{FF2B5EF4-FFF2-40B4-BE49-F238E27FC236}">
                <a16:creationId xmlns:a16="http://schemas.microsoft.com/office/drawing/2014/main" id="{75484A68-5B0A-2421-C626-509929FBD99D}"/>
              </a:ext>
            </a:extLst>
          </p:cNvPr>
          <p:cNvPicPr>
            <a:picLocks noChangeAspect="1"/>
          </p:cNvPicPr>
          <p:nvPr/>
        </p:nvPicPr>
        <p:blipFill>
          <a:blip r:embed="rId2"/>
          <a:stretch>
            <a:fillRect/>
          </a:stretch>
        </p:blipFill>
        <p:spPr>
          <a:xfrm>
            <a:off x="685800" y="1257300"/>
            <a:ext cx="16840200" cy="5943600"/>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31628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1448858"/>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III – Total Payment for Verified Status Vs Total Payment for </a:t>
            </a:r>
          </a:p>
          <a:p>
            <a:pPr marL="0" lvl="1" indent="0" algn="ctr">
              <a:lnSpc>
                <a:spcPts val="5797"/>
              </a:lnSpc>
            </a:pPr>
            <a:r>
              <a:rPr lang="en-US" sz="4800" b="1" spc="-296" dirty="0">
                <a:solidFill>
                  <a:srgbClr val="00694C"/>
                </a:solidFill>
                <a:latin typeface="Raleway Medium"/>
                <a:ea typeface="Raleway Medium"/>
                <a:cs typeface="Raleway Medium"/>
                <a:sym typeface="Raleway Medium"/>
              </a:rPr>
              <a:t>Non Verified Status </a:t>
            </a:r>
          </a:p>
        </p:txBody>
      </p:sp>
      <p:sp>
        <p:nvSpPr>
          <p:cNvPr id="5" name="TextBox 5"/>
          <p:cNvSpPr txBox="1"/>
          <p:nvPr/>
        </p:nvSpPr>
        <p:spPr>
          <a:xfrm>
            <a:off x="-228600" y="7810500"/>
            <a:ext cx="18288000" cy="2308324"/>
          </a:xfrm>
          <a:prstGeom prst="rect">
            <a:avLst/>
          </a:prstGeom>
          <a:noFill/>
        </p:spPr>
        <p:txBody>
          <a:bodyPr wrap="square" lIns="0" tIns="0" rIns="0" bIns="0" rtlCol="0" anchor="t">
            <a:spAutoFit/>
          </a:bodyPr>
          <a:lstStyle/>
          <a:p>
            <a:pPr marL="408940" algn="just">
              <a:spcAft>
                <a:spcPts val="800"/>
              </a:spcAft>
            </a:pPr>
            <a:r>
              <a:rPr lang="en-IN" sz="3000" b="1" kern="0" dirty="0">
                <a:effectLst/>
                <a:latin typeface="Lucida Sans" panose="020B0602030504020204" pitchFamily="34" charset="0"/>
                <a:ea typeface="Times New Roman" panose="02020603050405020304" pitchFamily="18" charset="0"/>
                <a:cs typeface="Times New Roman" panose="02020603050405020304" pitchFamily="18" charset="0"/>
              </a:rPr>
              <a:t>"Verified payments total $219.89 million, which is substantially higher than the $153.54 million from non-verified sources. This indicates that the majority of the total payments are from verified loans, reflecting a more reliable source of payment. The larger amount in verified payments highlights the importance of maintaining thorough verification processes so that we can convert non verified to verified payment."</a:t>
            </a:r>
            <a:endParaRPr lang="en-IN" sz="3000" b="1" kern="100" dirty="0">
              <a:effectLst/>
              <a:latin typeface="Lucida Sans" panose="020B060203050402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436F0117-D73E-D69A-5324-465130951714}"/>
              </a:ext>
            </a:extLst>
          </p:cNvPr>
          <p:cNvPicPr>
            <a:picLocks noChangeAspect="1"/>
          </p:cNvPicPr>
          <p:nvPr/>
        </p:nvPicPr>
        <p:blipFill>
          <a:blip r:embed="rId2"/>
          <a:srcRect l="906" t="6220" r="-458" b="2345"/>
          <a:stretch/>
        </p:blipFill>
        <p:spPr>
          <a:xfrm>
            <a:off x="1828800" y="3162300"/>
            <a:ext cx="8382000" cy="2971800"/>
          </a:xfrm>
          <a:prstGeom prst="rect">
            <a:avLst/>
          </a:prstGeom>
          <a:effectLst>
            <a:glow rad="63500">
              <a:srgbClr val="00694C">
                <a:alpha val="40000"/>
              </a:srgbClr>
            </a:glow>
          </a:effectLst>
        </p:spPr>
      </p:pic>
      <p:grpSp>
        <p:nvGrpSpPr>
          <p:cNvPr id="20" name="Group 19">
            <a:extLst>
              <a:ext uri="{FF2B5EF4-FFF2-40B4-BE49-F238E27FC236}">
                <a16:creationId xmlns:a16="http://schemas.microsoft.com/office/drawing/2014/main" id="{026A130C-B113-6A4F-A201-FECBA4AB5962}"/>
              </a:ext>
            </a:extLst>
          </p:cNvPr>
          <p:cNvGrpSpPr/>
          <p:nvPr/>
        </p:nvGrpSpPr>
        <p:grpSpPr>
          <a:xfrm>
            <a:off x="11277600" y="1943100"/>
            <a:ext cx="6168672" cy="5412392"/>
            <a:chOff x="11277602" y="1878316"/>
            <a:chExt cx="6168672" cy="5412392"/>
          </a:xfrm>
        </p:grpSpPr>
        <p:pic>
          <p:nvPicPr>
            <p:cNvPr id="17" name="Picture 16">
              <a:extLst>
                <a:ext uri="{FF2B5EF4-FFF2-40B4-BE49-F238E27FC236}">
                  <a16:creationId xmlns:a16="http://schemas.microsoft.com/office/drawing/2014/main" id="{A2B17C87-AAF0-3835-C339-6F9A9134DCCB}"/>
                </a:ext>
              </a:extLst>
            </p:cNvPr>
            <p:cNvPicPr>
              <a:picLocks noChangeAspect="1"/>
            </p:cNvPicPr>
            <p:nvPr/>
          </p:nvPicPr>
          <p:blipFill>
            <a:blip r:embed="rId3"/>
            <a:srcRect l="21039" r="19345"/>
            <a:stretch/>
          </p:blipFill>
          <p:spPr>
            <a:xfrm>
              <a:off x="11277602" y="1878316"/>
              <a:ext cx="5943598" cy="5412392"/>
            </a:xfrm>
            <a:prstGeom prst="rect">
              <a:avLst/>
            </a:prstGeom>
            <a:effectLst>
              <a:glow rad="241300">
                <a:srgbClr val="00694C">
                  <a:alpha val="56000"/>
                </a:srgbClr>
              </a:glow>
              <a:reflection blurRad="6350" stA="26000" endPos="40000" dist="101600" dir="5400000" sy="-100000" algn="bl" rotWithShape="0"/>
            </a:effectLst>
          </p:spPr>
        </p:pic>
        <p:sp>
          <p:nvSpPr>
            <p:cNvPr id="18" name="TextBox 17">
              <a:extLst>
                <a:ext uri="{FF2B5EF4-FFF2-40B4-BE49-F238E27FC236}">
                  <a16:creationId xmlns:a16="http://schemas.microsoft.com/office/drawing/2014/main" id="{955F8F38-8C6B-4642-C92D-A1D4819DD710}"/>
                </a:ext>
              </a:extLst>
            </p:cNvPr>
            <p:cNvSpPr txBox="1"/>
            <p:nvPr/>
          </p:nvSpPr>
          <p:spPr>
            <a:xfrm>
              <a:off x="11277602" y="5062595"/>
              <a:ext cx="2103825" cy="523220"/>
            </a:xfrm>
            <a:prstGeom prst="rect">
              <a:avLst/>
            </a:prstGeom>
            <a:noFill/>
          </p:spPr>
          <p:txBody>
            <a:bodyPr wrap="square" rtlCol="0">
              <a:spAutoFit/>
            </a:bodyPr>
            <a:lstStyle/>
            <a:p>
              <a:r>
                <a:rPr lang="en-IN" sz="2800" b="1" dirty="0"/>
                <a:t>Verified</a:t>
              </a:r>
            </a:p>
          </p:txBody>
        </p:sp>
        <p:sp>
          <p:nvSpPr>
            <p:cNvPr id="19" name="TextBox 18">
              <a:extLst>
                <a:ext uri="{FF2B5EF4-FFF2-40B4-BE49-F238E27FC236}">
                  <a16:creationId xmlns:a16="http://schemas.microsoft.com/office/drawing/2014/main" id="{7CEFF579-D547-C6D4-6BD6-298593426A77}"/>
                </a:ext>
              </a:extLst>
            </p:cNvPr>
            <p:cNvSpPr txBox="1"/>
            <p:nvPr/>
          </p:nvSpPr>
          <p:spPr>
            <a:xfrm>
              <a:off x="15084074" y="3640525"/>
              <a:ext cx="2362200" cy="523220"/>
            </a:xfrm>
            <a:prstGeom prst="rect">
              <a:avLst/>
            </a:prstGeom>
            <a:noFill/>
          </p:spPr>
          <p:txBody>
            <a:bodyPr wrap="square" rtlCol="0">
              <a:spAutoFit/>
            </a:bodyPr>
            <a:lstStyle/>
            <a:p>
              <a:r>
                <a:rPr lang="en-IN" sz="2800" b="1" dirty="0"/>
                <a:t>Non-Verified</a:t>
              </a:r>
            </a:p>
          </p:txBody>
        </p:sp>
      </p:grpSp>
    </p:spTree>
    <p:extLst>
      <p:ext uri="{BB962C8B-B14F-4D97-AF65-F5344CB8AC3E}">
        <p14:creationId xmlns:p14="http://schemas.microsoft.com/office/powerpoint/2010/main" val="41344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IV – State wise Loan Status</a:t>
            </a:r>
          </a:p>
        </p:txBody>
      </p:sp>
      <p:sp>
        <p:nvSpPr>
          <p:cNvPr id="5" name="TextBox 5"/>
          <p:cNvSpPr txBox="1"/>
          <p:nvPr/>
        </p:nvSpPr>
        <p:spPr>
          <a:xfrm>
            <a:off x="-228600" y="7898130"/>
            <a:ext cx="18288000" cy="1969770"/>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California, New York, and Florida have the highest number of loans, reflecting high borrowing activity in these states. States with fewer loans, such as Maine and Montana, show lower borrowing rates, which may be due to smaller population sizes or different economic conditions."</a:t>
            </a:r>
            <a:endParaRPr lang="en-IN" sz="4800" b="1" kern="100" dirty="0">
              <a:effectLst/>
              <a:latin typeface="Lucida Sans" panose="020B060203050402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46745BE5-CB11-C19F-493E-57ADBD82FC86}"/>
              </a:ext>
            </a:extLst>
          </p:cNvPr>
          <p:cNvGraphicFramePr>
            <a:graphicFrameLocks/>
          </p:cNvGraphicFramePr>
          <p:nvPr>
            <p:extLst>
              <p:ext uri="{D42A27DB-BD31-4B8C-83A1-F6EECF244321}">
                <p14:modId xmlns:p14="http://schemas.microsoft.com/office/powerpoint/2010/main" val="3436689312"/>
              </p:ext>
            </p:extLst>
          </p:nvPr>
        </p:nvGraphicFramePr>
        <p:xfrm>
          <a:off x="7391400" y="2113973"/>
          <a:ext cx="10896600" cy="4934526"/>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B5502F34-2EEB-1CE8-BBC6-8C63A15E1CC8}"/>
              </a:ext>
            </a:extLst>
          </p:cNvPr>
          <p:cNvPicPr>
            <a:picLocks noChangeAspect="1"/>
          </p:cNvPicPr>
          <p:nvPr/>
        </p:nvPicPr>
        <p:blipFill>
          <a:blip r:embed="rId3"/>
          <a:stretch>
            <a:fillRect/>
          </a:stretch>
        </p:blipFill>
        <p:spPr>
          <a:xfrm>
            <a:off x="582707" y="1533294"/>
            <a:ext cx="6526307" cy="5515205"/>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68612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3886200" y="190500"/>
            <a:ext cx="10515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 – Month wise Loan Status</a:t>
            </a:r>
          </a:p>
        </p:txBody>
      </p:sp>
      <p:sp>
        <p:nvSpPr>
          <p:cNvPr id="5" name="TextBox 5"/>
          <p:cNvSpPr txBox="1"/>
          <p:nvPr/>
        </p:nvSpPr>
        <p:spPr>
          <a:xfrm>
            <a:off x="0" y="7735391"/>
            <a:ext cx="18288000" cy="2513509"/>
          </a:xfrm>
          <a:prstGeom prst="rect">
            <a:avLst/>
          </a:prstGeom>
          <a:noFill/>
        </p:spPr>
        <p:txBody>
          <a:bodyPr wrap="square" lIns="0" tIns="0" rIns="0" bIns="0" rtlCol="0" anchor="t">
            <a:spAutoFit/>
          </a:bodyPr>
          <a:lstStyle/>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	Highest in May: 4,285 loans</a:t>
            </a:r>
          </a:p>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	Lowest in June: 2,933 loans</a:t>
            </a:r>
          </a:p>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Loan applications peak in May, indicating a potential seasonal trend or an increase in borrowing activity during this period. Conversely, June shows the lowest number of loans, which may be due to seasonal factors or other influences affecting loan application rates.</a:t>
            </a:r>
          </a:p>
        </p:txBody>
      </p:sp>
      <p:grpSp>
        <p:nvGrpSpPr>
          <p:cNvPr id="10" name="Group 9">
            <a:extLst>
              <a:ext uri="{FF2B5EF4-FFF2-40B4-BE49-F238E27FC236}">
                <a16:creationId xmlns:a16="http://schemas.microsoft.com/office/drawing/2014/main" id="{CCB95947-A6DA-B3B5-DE3D-F14140191EA0}"/>
              </a:ext>
            </a:extLst>
          </p:cNvPr>
          <p:cNvGrpSpPr/>
          <p:nvPr/>
        </p:nvGrpSpPr>
        <p:grpSpPr>
          <a:xfrm>
            <a:off x="3213099" y="1104900"/>
            <a:ext cx="11861802" cy="6133704"/>
            <a:chOff x="3733799" y="1485900"/>
            <a:chExt cx="11861802" cy="6133704"/>
          </a:xfrm>
        </p:grpSpPr>
        <p:pic>
          <p:nvPicPr>
            <p:cNvPr id="7" name="Picture 6">
              <a:extLst>
                <a:ext uri="{FF2B5EF4-FFF2-40B4-BE49-F238E27FC236}">
                  <a16:creationId xmlns:a16="http://schemas.microsoft.com/office/drawing/2014/main" id="{349158A1-B089-880E-5828-EAA723676899}"/>
                </a:ext>
              </a:extLst>
            </p:cNvPr>
            <p:cNvPicPr>
              <a:picLocks noChangeAspect="1"/>
            </p:cNvPicPr>
            <p:nvPr/>
          </p:nvPicPr>
          <p:blipFill>
            <a:blip r:embed="rId2"/>
            <a:stretch>
              <a:fillRect/>
            </a:stretch>
          </p:blipFill>
          <p:spPr>
            <a:xfrm>
              <a:off x="3733799" y="1485900"/>
              <a:ext cx="11861802" cy="6133704"/>
            </a:xfrm>
            <a:prstGeom prst="rect">
              <a:avLst/>
            </a:prstGeom>
            <a:effectLst>
              <a:glow rad="241300">
                <a:srgbClr val="00694C">
                  <a:alpha val="56000"/>
                </a:srgbClr>
              </a:glow>
              <a:reflection blurRad="6350" stA="26000" endPos="40000" dist="101600" dir="5400000" sy="-100000" algn="bl" rotWithShape="0"/>
            </a:effectLst>
          </p:spPr>
        </p:pic>
        <p:pic>
          <p:nvPicPr>
            <p:cNvPr id="9" name="Picture 8">
              <a:extLst>
                <a:ext uri="{FF2B5EF4-FFF2-40B4-BE49-F238E27FC236}">
                  <a16:creationId xmlns:a16="http://schemas.microsoft.com/office/drawing/2014/main" id="{037069AC-7B67-1E97-3714-B6670551EB79}"/>
                </a:ext>
              </a:extLst>
            </p:cNvPr>
            <p:cNvPicPr>
              <a:picLocks noChangeAspect="1"/>
            </p:cNvPicPr>
            <p:nvPr/>
          </p:nvPicPr>
          <p:blipFill>
            <a:blip r:embed="rId3"/>
            <a:stretch>
              <a:fillRect/>
            </a:stretch>
          </p:blipFill>
          <p:spPr>
            <a:xfrm>
              <a:off x="3962400" y="2296720"/>
              <a:ext cx="3345931" cy="1722797"/>
            </a:xfrm>
            <a:prstGeom prst="rect">
              <a:avLst/>
            </a:prstGeom>
            <a:effectLst>
              <a:glow rad="241300">
                <a:srgbClr val="00694C">
                  <a:alpha val="56000"/>
                </a:srgbClr>
              </a:glow>
              <a:reflection blurRad="6350" stA="26000" endPos="40000" dist="101600" dir="5400000" sy="-100000" algn="bl" rotWithShape="0"/>
            </a:effectLst>
          </p:spPr>
        </p:pic>
      </p:grpSp>
    </p:spTree>
    <p:extLst>
      <p:ext uri="{BB962C8B-B14F-4D97-AF65-F5344CB8AC3E}">
        <p14:creationId xmlns:p14="http://schemas.microsoft.com/office/powerpoint/2010/main" val="9201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1227</Words>
  <Application>Microsoft Office PowerPoint</Application>
  <PresentationFormat>Custom</PresentationFormat>
  <Paragraphs>157</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Georgia</vt:lpstr>
      <vt:lpstr>Perpetua Titling MT</vt:lpstr>
      <vt:lpstr>Courier New</vt:lpstr>
      <vt:lpstr>Raleway Medium</vt:lpstr>
      <vt:lpstr>Lucida Sans</vt:lpstr>
      <vt:lpstr>Wingdings</vt:lpstr>
      <vt:lpstr>High Tower Text</vt:lpstr>
      <vt:lpstr>Comic Sans MS</vt:lpstr>
      <vt:lpstr>Calibri</vt:lpstr>
      <vt:lpstr>Bahnschrift</vt:lpstr>
      <vt:lpstr>Arial</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 REPORT OVERVIEW</dc:title>
  <dc:creator>SOHIL NADAF</dc:creator>
  <cp:lastModifiedBy>Sohil Nadaf</cp:lastModifiedBy>
  <cp:revision>19</cp:revision>
  <dcterms:created xsi:type="dcterms:W3CDTF">2006-08-16T00:00:00Z</dcterms:created>
  <dcterms:modified xsi:type="dcterms:W3CDTF">2024-10-02T09:09:27Z</dcterms:modified>
  <dc:identifier>DAGPmRrLwKk</dc:identifier>
  <cp:contentStatus/>
</cp:coreProperties>
</file>